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71" r:id="rId4"/>
    <p:sldId id="263" r:id="rId5"/>
    <p:sldId id="272" r:id="rId6"/>
    <p:sldId id="265" r:id="rId7"/>
    <p:sldId id="264" r:id="rId8"/>
    <p:sldId id="268" r:id="rId9"/>
    <p:sldId id="269" r:id="rId10"/>
    <p:sldId id="27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masi, Lauren" initials="DL" lastIdx="1" clrIdx="0">
    <p:extLst>
      <p:ext uri="{19B8F6BF-5375-455C-9EA6-DF929625EA0E}">
        <p15:presenceInfo xmlns:p15="http://schemas.microsoft.com/office/powerpoint/2012/main" userId="S-1-5-21-651838787-625966544-618671499-115668" providerId="AD"/>
      </p:ext>
    </p:extLst>
  </p:cmAuthor>
  <p:cmAuthor id="2" name="Holt, Mackenzie" initials="HM" lastIdx="4" clrIdx="1">
    <p:extLst>
      <p:ext uri="{19B8F6BF-5375-455C-9EA6-DF929625EA0E}">
        <p15:presenceInfo xmlns:p15="http://schemas.microsoft.com/office/powerpoint/2012/main" userId="S-1-5-21-651838787-625966544-618671499-1206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7" d="100"/>
          <a:sy n="87" d="100"/>
        </p:scale>
        <p:origin x="43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90F37-B4CE-46C7-B83B-0330356118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7D0AFA-A8BF-48DE-BBAC-BD3595D624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86F10D4-2B0A-420D-9F8B-DCC3D9E87A45}"/>
              </a:ext>
            </a:extLst>
          </p:cNvPr>
          <p:cNvSpPr>
            <a:spLocks noGrp="1"/>
          </p:cNvSpPr>
          <p:nvPr>
            <p:ph type="dt" sz="half" idx="10"/>
          </p:nvPr>
        </p:nvSpPr>
        <p:spPr/>
        <p:txBody>
          <a:bodyPr/>
          <a:lstStyle/>
          <a:p>
            <a:fld id="{4F317AC6-D9BE-4279-B612-DCEB7DDEB65F}" type="datetimeFigureOut">
              <a:rPr lang="en-US" smtClean="0"/>
              <a:t>10/19/2023</a:t>
            </a:fld>
            <a:endParaRPr lang="en-US"/>
          </a:p>
        </p:txBody>
      </p:sp>
      <p:sp>
        <p:nvSpPr>
          <p:cNvPr id="5" name="Footer Placeholder 4">
            <a:extLst>
              <a:ext uri="{FF2B5EF4-FFF2-40B4-BE49-F238E27FC236}">
                <a16:creationId xmlns:a16="http://schemas.microsoft.com/office/drawing/2014/main" id="{5770D8F1-5CF5-4752-A1FE-1CD880998D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D8102A-798D-4E5C-B7C2-93882A0237C9}"/>
              </a:ext>
            </a:extLst>
          </p:cNvPr>
          <p:cNvSpPr>
            <a:spLocks noGrp="1"/>
          </p:cNvSpPr>
          <p:nvPr>
            <p:ph type="sldNum" sz="quarter" idx="12"/>
          </p:nvPr>
        </p:nvSpPr>
        <p:spPr/>
        <p:txBody>
          <a:bodyPr/>
          <a:lstStyle/>
          <a:p>
            <a:fld id="{91C8F810-2DD9-472F-B02F-493E6A0918CA}" type="slidenum">
              <a:rPr lang="en-US" smtClean="0"/>
              <a:t>‹#›</a:t>
            </a:fld>
            <a:endParaRPr lang="en-US"/>
          </a:p>
        </p:txBody>
      </p:sp>
    </p:spTree>
    <p:extLst>
      <p:ext uri="{BB962C8B-B14F-4D97-AF65-F5344CB8AC3E}">
        <p14:creationId xmlns:p14="http://schemas.microsoft.com/office/powerpoint/2010/main" val="1829921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10A3F-67DF-43B9-A623-4AE8023DB7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563625-E736-483D-A2EF-A607E45C956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C583AD-5832-4789-964E-694356CA9783}"/>
              </a:ext>
            </a:extLst>
          </p:cNvPr>
          <p:cNvSpPr>
            <a:spLocks noGrp="1"/>
          </p:cNvSpPr>
          <p:nvPr>
            <p:ph type="dt" sz="half" idx="10"/>
          </p:nvPr>
        </p:nvSpPr>
        <p:spPr/>
        <p:txBody>
          <a:bodyPr/>
          <a:lstStyle/>
          <a:p>
            <a:fld id="{4F317AC6-D9BE-4279-B612-DCEB7DDEB65F}" type="datetimeFigureOut">
              <a:rPr lang="en-US" smtClean="0"/>
              <a:t>10/19/2023</a:t>
            </a:fld>
            <a:endParaRPr lang="en-US"/>
          </a:p>
        </p:txBody>
      </p:sp>
      <p:sp>
        <p:nvSpPr>
          <p:cNvPr id="5" name="Footer Placeholder 4">
            <a:extLst>
              <a:ext uri="{FF2B5EF4-FFF2-40B4-BE49-F238E27FC236}">
                <a16:creationId xmlns:a16="http://schemas.microsoft.com/office/drawing/2014/main" id="{D03AFA7D-DF50-4B3F-A912-0A352F1263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5260B1-246B-4E0F-A038-8BC08048F509}"/>
              </a:ext>
            </a:extLst>
          </p:cNvPr>
          <p:cNvSpPr>
            <a:spLocks noGrp="1"/>
          </p:cNvSpPr>
          <p:nvPr>
            <p:ph type="sldNum" sz="quarter" idx="12"/>
          </p:nvPr>
        </p:nvSpPr>
        <p:spPr/>
        <p:txBody>
          <a:bodyPr/>
          <a:lstStyle/>
          <a:p>
            <a:fld id="{91C8F810-2DD9-472F-B02F-493E6A0918CA}" type="slidenum">
              <a:rPr lang="en-US" smtClean="0"/>
              <a:t>‹#›</a:t>
            </a:fld>
            <a:endParaRPr lang="en-US"/>
          </a:p>
        </p:txBody>
      </p:sp>
    </p:spTree>
    <p:extLst>
      <p:ext uri="{BB962C8B-B14F-4D97-AF65-F5344CB8AC3E}">
        <p14:creationId xmlns:p14="http://schemas.microsoft.com/office/powerpoint/2010/main" val="596765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34B696-4D89-49B6-8C02-797B2C5C78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1FEDBE-DC2D-4B01-AE5C-89B7268205A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BEF24B-AEF9-4EAD-BF30-270578EF3677}"/>
              </a:ext>
            </a:extLst>
          </p:cNvPr>
          <p:cNvSpPr>
            <a:spLocks noGrp="1"/>
          </p:cNvSpPr>
          <p:nvPr>
            <p:ph type="dt" sz="half" idx="10"/>
          </p:nvPr>
        </p:nvSpPr>
        <p:spPr/>
        <p:txBody>
          <a:bodyPr/>
          <a:lstStyle/>
          <a:p>
            <a:fld id="{4F317AC6-D9BE-4279-B612-DCEB7DDEB65F}" type="datetimeFigureOut">
              <a:rPr lang="en-US" smtClean="0"/>
              <a:t>10/19/2023</a:t>
            </a:fld>
            <a:endParaRPr lang="en-US"/>
          </a:p>
        </p:txBody>
      </p:sp>
      <p:sp>
        <p:nvSpPr>
          <p:cNvPr id="5" name="Footer Placeholder 4">
            <a:extLst>
              <a:ext uri="{FF2B5EF4-FFF2-40B4-BE49-F238E27FC236}">
                <a16:creationId xmlns:a16="http://schemas.microsoft.com/office/drawing/2014/main" id="{5417D314-043A-4BDF-A225-4C5715250E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43706B-B8B6-495B-8F63-D4C3F44913E0}"/>
              </a:ext>
            </a:extLst>
          </p:cNvPr>
          <p:cNvSpPr>
            <a:spLocks noGrp="1"/>
          </p:cNvSpPr>
          <p:nvPr>
            <p:ph type="sldNum" sz="quarter" idx="12"/>
          </p:nvPr>
        </p:nvSpPr>
        <p:spPr/>
        <p:txBody>
          <a:bodyPr/>
          <a:lstStyle/>
          <a:p>
            <a:fld id="{91C8F810-2DD9-472F-B02F-493E6A0918CA}" type="slidenum">
              <a:rPr lang="en-US" smtClean="0"/>
              <a:t>‹#›</a:t>
            </a:fld>
            <a:endParaRPr lang="en-US"/>
          </a:p>
        </p:txBody>
      </p:sp>
    </p:spTree>
    <p:extLst>
      <p:ext uri="{BB962C8B-B14F-4D97-AF65-F5344CB8AC3E}">
        <p14:creationId xmlns:p14="http://schemas.microsoft.com/office/powerpoint/2010/main" val="3013746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AAFD7-0DDD-4F8D-873C-F97D1A5B3C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D4B4B4-7DA5-4F81-BF07-AE83B525B1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C1701C-486E-4F3C-92A5-26D82C479AAC}"/>
              </a:ext>
            </a:extLst>
          </p:cNvPr>
          <p:cNvSpPr>
            <a:spLocks noGrp="1"/>
          </p:cNvSpPr>
          <p:nvPr>
            <p:ph type="dt" sz="half" idx="10"/>
          </p:nvPr>
        </p:nvSpPr>
        <p:spPr/>
        <p:txBody>
          <a:bodyPr/>
          <a:lstStyle/>
          <a:p>
            <a:fld id="{4F317AC6-D9BE-4279-B612-DCEB7DDEB65F}" type="datetimeFigureOut">
              <a:rPr lang="en-US" smtClean="0"/>
              <a:t>10/19/2023</a:t>
            </a:fld>
            <a:endParaRPr lang="en-US"/>
          </a:p>
        </p:txBody>
      </p:sp>
      <p:sp>
        <p:nvSpPr>
          <p:cNvPr id="5" name="Footer Placeholder 4">
            <a:extLst>
              <a:ext uri="{FF2B5EF4-FFF2-40B4-BE49-F238E27FC236}">
                <a16:creationId xmlns:a16="http://schemas.microsoft.com/office/drawing/2014/main" id="{7B07A07F-5A6A-4DA9-A744-3B47147EDD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94B74A-2A39-4681-BADC-B850E3A5A5FA}"/>
              </a:ext>
            </a:extLst>
          </p:cNvPr>
          <p:cNvSpPr>
            <a:spLocks noGrp="1"/>
          </p:cNvSpPr>
          <p:nvPr>
            <p:ph type="sldNum" sz="quarter" idx="12"/>
          </p:nvPr>
        </p:nvSpPr>
        <p:spPr/>
        <p:txBody>
          <a:bodyPr/>
          <a:lstStyle/>
          <a:p>
            <a:fld id="{91C8F810-2DD9-472F-B02F-493E6A0918CA}" type="slidenum">
              <a:rPr lang="en-US" smtClean="0"/>
              <a:t>‹#›</a:t>
            </a:fld>
            <a:endParaRPr lang="en-US"/>
          </a:p>
        </p:txBody>
      </p:sp>
    </p:spTree>
    <p:extLst>
      <p:ext uri="{BB962C8B-B14F-4D97-AF65-F5344CB8AC3E}">
        <p14:creationId xmlns:p14="http://schemas.microsoft.com/office/powerpoint/2010/main" val="373085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1BD36-A6D8-4634-B026-D9B13A1EBA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76F544-BC48-4DB7-AB21-84EA8EAC2F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B4A999-5DDC-4691-BE3F-5503B8345431}"/>
              </a:ext>
            </a:extLst>
          </p:cNvPr>
          <p:cNvSpPr>
            <a:spLocks noGrp="1"/>
          </p:cNvSpPr>
          <p:nvPr>
            <p:ph type="dt" sz="half" idx="10"/>
          </p:nvPr>
        </p:nvSpPr>
        <p:spPr/>
        <p:txBody>
          <a:bodyPr/>
          <a:lstStyle/>
          <a:p>
            <a:fld id="{4F317AC6-D9BE-4279-B612-DCEB7DDEB65F}" type="datetimeFigureOut">
              <a:rPr lang="en-US" smtClean="0"/>
              <a:t>10/19/2023</a:t>
            </a:fld>
            <a:endParaRPr lang="en-US"/>
          </a:p>
        </p:txBody>
      </p:sp>
      <p:sp>
        <p:nvSpPr>
          <p:cNvPr id="5" name="Footer Placeholder 4">
            <a:extLst>
              <a:ext uri="{FF2B5EF4-FFF2-40B4-BE49-F238E27FC236}">
                <a16:creationId xmlns:a16="http://schemas.microsoft.com/office/drawing/2014/main" id="{BE0A210C-5C86-4944-9425-DB80720E45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866532-F94C-4746-BA30-DF6B0CE9A286}"/>
              </a:ext>
            </a:extLst>
          </p:cNvPr>
          <p:cNvSpPr>
            <a:spLocks noGrp="1"/>
          </p:cNvSpPr>
          <p:nvPr>
            <p:ph type="sldNum" sz="quarter" idx="12"/>
          </p:nvPr>
        </p:nvSpPr>
        <p:spPr/>
        <p:txBody>
          <a:bodyPr/>
          <a:lstStyle/>
          <a:p>
            <a:fld id="{91C8F810-2DD9-472F-B02F-493E6A0918CA}" type="slidenum">
              <a:rPr lang="en-US" smtClean="0"/>
              <a:t>‹#›</a:t>
            </a:fld>
            <a:endParaRPr lang="en-US"/>
          </a:p>
        </p:txBody>
      </p:sp>
    </p:spTree>
    <p:extLst>
      <p:ext uri="{BB962C8B-B14F-4D97-AF65-F5344CB8AC3E}">
        <p14:creationId xmlns:p14="http://schemas.microsoft.com/office/powerpoint/2010/main" val="274648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3DE55-8681-4629-BB88-ED63BF77CA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CB656C-BFF4-4C13-88E3-D4748224DFD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4A0D90-791E-4764-A427-7BB9D8CAF0B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3263BC-0DD3-4752-BF0F-76841E55A42E}"/>
              </a:ext>
            </a:extLst>
          </p:cNvPr>
          <p:cNvSpPr>
            <a:spLocks noGrp="1"/>
          </p:cNvSpPr>
          <p:nvPr>
            <p:ph type="dt" sz="half" idx="10"/>
          </p:nvPr>
        </p:nvSpPr>
        <p:spPr/>
        <p:txBody>
          <a:bodyPr/>
          <a:lstStyle/>
          <a:p>
            <a:fld id="{4F317AC6-D9BE-4279-B612-DCEB7DDEB65F}" type="datetimeFigureOut">
              <a:rPr lang="en-US" smtClean="0"/>
              <a:t>10/19/2023</a:t>
            </a:fld>
            <a:endParaRPr lang="en-US"/>
          </a:p>
        </p:txBody>
      </p:sp>
      <p:sp>
        <p:nvSpPr>
          <p:cNvPr id="6" name="Footer Placeholder 5">
            <a:extLst>
              <a:ext uri="{FF2B5EF4-FFF2-40B4-BE49-F238E27FC236}">
                <a16:creationId xmlns:a16="http://schemas.microsoft.com/office/drawing/2014/main" id="{D59D7F5F-1C5D-41C4-9529-25776A0F9F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B4FC8-1183-4AA0-B9E4-F91B9265C908}"/>
              </a:ext>
            </a:extLst>
          </p:cNvPr>
          <p:cNvSpPr>
            <a:spLocks noGrp="1"/>
          </p:cNvSpPr>
          <p:nvPr>
            <p:ph type="sldNum" sz="quarter" idx="12"/>
          </p:nvPr>
        </p:nvSpPr>
        <p:spPr/>
        <p:txBody>
          <a:bodyPr/>
          <a:lstStyle/>
          <a:p>
            <a:fld id="{91C8F810-2DD9-472F-B02F-493E6A0918CA}" type="slidenum">
              <a:rPr lang="en-US" smtClean="0"/>
              <a:t>‹#›</a:t>
            </a:fld>
            <a:endParaRPr lang="en-US"/>
          </a:p>
        </p:txBody>
      </p:sp>
    </p:spTree>
    <p:extLst>
      <p:ext uri="{BB962C8B-B14F-4D97-AF65-F5344CB8AC3E}">
        <p14:creationId xmlns:p14="http://schemas.microsoft.com/office/powerpoint/2010/main" val="1783356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31B2B-6E91-4ADE-83C2-C93C0C0603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0FDD05-6F00-4B5F-B4CB-C1222B6A0A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6757855-E19C-4598-8F33-CECD42BD370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CAECB74-A2E4-4B6A-8B07-4FBC09020B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3261AF1-6629-4426-BEB7-8173874E867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36EAE8-5532-40D5-A218-1B831C65E9F9}"/>
              </a:ext>
            </a:extLst>
          </p:cNvPr>
          <p:cNvSpPr>
            <a:spLocks noGrp="1"/>
          </p:cNvSpPr>
          <p:nvPr>
            <p:ph type="dt" sz="half" idx="10"/>
          </p:nvPr>
        </p:nvSpPr>
        <p:spPr/>
        <p:txBody>
          <a:bodyPr/>
          <a:lstStyle/>
          <a:p>
            <a:fld id="{4F317AC6-D9BE-4279-B612-DCEB7DDEB65F}" type="datetimeFigureOut">
              <a:rPr lang="en-US" smtClean="0"/>
              <a:t>10/19/2023</a:t>
            </a:fld>
            <a:endParaRPr lang="en-US"/>
          </a:p>
        </p:txBody>
      </p:sp>
      <p:sp>
        <p:nvSpPr>
          <p:cNvPr id="8" name="Footer Placeholder 7">
            <a:extLst>
              <a:ext uri="{FF2B5EF4-FFF2-40B4-BE49-F238E27FC236}">
                <a16:creationId xmlns:a16="http://schemas.microsoft.com/office/drawing/2014/main" id="{C07FDC35-1C8E-4B1B-80CC-EA104A663A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C9C076-7D4A-4AB9-A63F-9ACC191CD346}"/>
              </a:ext>
            </a:extLst>
          </p:cNvPr>
          <p:cNvSpPr>
            <a:spLocks noGrp="1"/>
          </p:cNvSpPr>
          <p:nvPr>
            <p:ph type="sldNum" sz="quarter" idx="12"/>
          </p:nvPr>
        </p:nvSpPr>
        <p:spPr/>
        <p:txBody>
          <a:bodyPr/>
          <a:lstStyle/>
          <a:p>
            <a:fld id="{91C8F810-2DD9-472F-B02F-493E6A0918CA}" type="slidenum">
              <a:rPr lang="en-US" smtClean="0"/>
              <a:t>‹#›</a:t>
            </a:fld>
            <a:endParaRPr lang="en-US"/>
          </a:p>
        </p:txBody>
      </p:sp>
    </p:spTree>
    <p:extLst>
      <p:ext uri="{BB962C8B-B14F-4D97-AF65-F5344CB8AC3E}">
        <p14:creationId xmlns:p14="http://schemas.microsoft.com/office/powerpoint/2010/main" val="2773998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3F908-F5AB-46BA-9664-0D2BEB2AFA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2C012C-7BBE-4CB7-99EA-B269A0AD759E}"/>
              </a:ext>
            </a:extLst>
          </p:cNvPr>
          <p:cNvSpPr>
            <a:spLocks noGrp="1"/>
          </p:cNvSpPr>
          <p:nvPr>
            <p:ph type="dt" sz="half" idx="10"/>
          </p:nvPr>
        </p:nvSpPr>
        <p:spPr/>
        <p:txBody>
          <a:bodyPr/>
          <a:lstStyle/>
          <a:p>
            <a:fld id="{4F317AC6-D9BE-4279-B612-DCEB7DDEB65F}" type="datetimeFigureOut">
              <a:rPr lang="en-US" smtClean="0"/>
              <a:t>10/19/2023</a:t>
            </a:fld>
            <a:endParaRPr lang="en-US"/>
          </a:p>
        </p:txBody>
      </p:sp>
      <p:sp>
        <p:nvSpPr>
          <p:cNvPr id="4" name="Footer Placeholder 3">
            <a:extLst>
              <a:ext uri="{FF2B5EF4-FFF2-40B4-BE49-F238E27FC236}">
                <a16:creationId xmlns:a16="http://schemas.microsoft.com/office/drawing/2014/main" id="{01D9BD50-02D2-4F39-921D-E49AF951CC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4A39AF-6F68-4DC8-B776-C5D08853CFD5}"/>
              </a:ext>
            </a:extLst>
          </p:cNvPr>
          <p:cNvSpPr>
            <a:spLocks noGrp="1"/>
          </p:cNvSpPr>
          <p:nvPr>
            <p:ph type="sldNum" sz="quarter" idx="12"/>
          </p:nvPr>
        </p:nvSpPr>
        <p:spPr/>
        <p:txBody>
          <a:bodyPr/>
          <a:lstStyle/>
          <a:p>
            <a:fld id="{91C8F810-2DD9-472F-B02F-493E6A0918CA}" type="slidenum">
              <a:rPr lang="en-US" smtClean="0"/>
              <a:t>‹#›</a:t>
            </a:fld>
            <a:endParaRPr lang="en-US"/>
          </a:p>
        </p:txBody>
      </p:sp>
    </p:spTree>
    <p:extLst>
      <p:ext uri="{BB962C8B-B14F-4D97-AF65-F5344CB8AC3E}">
        <p14:creationId xmlns:p14="http://schemas.microsoft.com/office/powerpoint/2010/main" val="644295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AA7EE6-B34F-42A4-A7D3-E926473E38C3}"/>
              </a:ext>
            </a:extLst>
          </p:cNvPr>
          <p:cNvSpPr>
            <a:spLocks noGrp="1"/>
          </p:cNvSpPr>
          <p:nvPr>
            <p:ph type="dt" sz="half" idx="10"/>
          </p:nvPr>
        </p:nvSpPr>
        <p:spPr/>
        <p:txBody>
          <a:bodyPr/>
          <a:lstStyle/>
          <a:p>
            <a:fld id="{4F317AC6-D9BE-4279-B612-DCEB7DDEB65F}" type="datetimeFigureOut">
              <a:rPr lang="en-US" smtClean="0"/>
              <a:t>10/19/2023</a:t>
            </a:fld>
            <a:endParaRPr lang="en-US"/>
          </a:p>
        </p:txBody>
      </p:sp>
      <p:sp>
        <p:nvSpPr>
          <p:cNvPr id="3" name="Footer Placeholder 2">
            <a:extLst>
              <a:ext uri="{FF2B5EF4-FFF2-40B4-BE49-F238E27FC236}">
                <a16:creationId xmlns:a16="http://schemas.microsoft.com/office/drawing/2014/main" id="{BE6417FB-5A7E-4D5E-BC8E-3B7879D18E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AA4005D-E0F4-413B-8807-5E6FB72C0735}"/>
              </a:ext>
            </a:extLst>
          </p:cNvPr>
          <p:cNvSpPr>
            <a:spLocks noGrp="1"/>
          </p:cNvSpPr>
          <p:nvPr>
            <p:ph type="sldNum" sz="quarter" idx="12"/>
          </p:nvPr>
        </p:nvSpPr>
        <p:spPr/>
        <p:txBody>
          <a:bodyPr/>
          <a:lstStyle/>
          <a:p>
            <a:fld id="{91C8F810-2DD9-472F-B02F-493E6A0918CA}" type="slidenum">
              <a:rPr lang="en-US" smtClean="0"/>
              <a:t>‹#›</a:t>
            </a:fld>
            <a:endParaRPr lang="en-US"/>
          </a:p>
        </p:txBody>
      </p:sp>
    </p:spTree>
    <p:extLst>
      <p:ext uri="{BB962C8B-B14F-4D97-AF65-F5344CB8AC3E}">
        <p14:creationId xmlns:p14="http://schemas.microsoft.com/office/powerpoint/2010/main" val="331632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722E1-0E37-4213-B88E-F8163076E2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AAAEF4-ECB8-437D-980F-1A93C09414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4A1DB8-60C4-489A-88D1-F4A96C3139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7C47631-612E-4F59-B2D3-1789F26B1AAD}"/>
              </a:ext>
            </a:extLst>
          </p:cNvPr>
          <p:cNvSpPr>
            <a:spLocks noGrp="1"/>
          </p:cNvSpPr>
          <p:nvPr>
            <p:ph type="dt" sz="half" idx="10"/>
          </p:nvPr>
        </p:nvSpPr>
        <p:spPr/>
        <p:txBody>
          <a:bodyPr/>
          <a:lstStyle/>
          <a:p>
            <a:fld id="{4F317AC6-D9BE-4279-B612-DCEB7DDEB65F}" type="datetimeFigureOut">
              <a:rPr lang="en-US" smtClean="0"/>
              <a:t>10/19/2023</a:t>
            </a:fld>
            <a:endParaRPr lang="en-US"/>
          </a:p>
        </p:txBody>
      </p:sp>
      <p:sp>
        <p:nvSpPr>
          <p:cNvPr id="6" name="Footer Placeholder 5">
            <a:extLst>
              <a:ext uri="{FF2B5EF4-FFF2-40B4-BE49-F238E27FC236}">
                <a16:creationId xmlns:a16="http://schemas.microsoft.com/office/drawing/2014/main" id="{CBD73F01-DDC1-4B77-9A17-952E7132BF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B864BB-CF29-4B80-9050-5D86FE1DF0FE}"/>
              </a:ext>
            </a:extLst>
          </p:cNvPr>
          <p:cNvSpPr>
            <a:spLocks noGrp="1"/>
          </p:cNvSpPr>
          <p:nvPr>
            <p:ph type="sldNum" sz="quarter" idx="12"/>
          </p:nvPr>
        </p:nvSpPr>
        <p:spPr/>
        <p:txBody>
          <a:bodyPr/>
          <a:lstStyle/>
          <a:p>
            <a:fld id="{91C8F810-2DD9-472F-B02F-493E6A0918CA}" type="slidenum">
              <a:rPr lang="en-US" smtClean="0"/>
              <a:t>‹#›</a:t>
            </a:fld>
            <a:endParaRPr lang="en-US"/>
          </a:p>
        </p:txBody>
      </p:sp>
    </p:spTree>
    <p:extLst>
      <p:ext uri="{BB962C8B-B14F-4D97-AF65-F5344CB8AC3E}">
        <p14:creationId xmlns:p14="http://schemas.microsoft.com/office/powerpoint/2010/main" val="231691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D1A19-91F7-4894-96BC-0D7E6F104A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C80994-4919-4CF8-A110-CCDCFEB18C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BED3D8-B6D8-4C0B-88B3-35863AE8A0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9168FC6-EEB4-4BD0-BB06-546322FEC525}"/>
              </a:ext>
            </a:extLst>
          </p:cNvPr>
          <p:cNvSpPr>
            <a:spLocks noGrp="1"/>
          </p:cNvSpPr>
          <p:nvPr>
            <p:ph type="dt" sz="half" idx="10"/>
          </p:nvPr>
        </p:nvSpPr>
        <p:spPr/>
        <p:txBody>
          <a:bodyPr/>
          <a:lstStyle/>
          <a:p>
            <a:fld id="{4F317AC6-D9BE-4279-B612-DCEB7DDEB65F}" type="datetimeFigureOut">
              <a:rPr lang="en-US" smtClean="0"/>
              <a:t>10/19/2023</a:t>
            </a:fld>
            <a:endParaRPr lang="en-US"/>
          </a:p>
        </p:txBody>
      </p:sp>
      <p:sp>
        <p:nvSpPr>
          <p:cNvPr id="6" name="Footer Placeholder 5">
            <a:extLst>
              <a:ext uri="{FF2B5EF4-FFF2-40B4-BE49-F238E27FC236}">
                <a16:creationId xmlns:a16="http://schemas.microsoft.com/office/drawing/2014/main" id="{8D4FD0B1-410B-4A7D-B387-6C2DCF9D2D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1197CD-D1F7-4644-8FF9-50DCE3C9506D}"/>
              </a:ext>
            </a:extLst>
          </p:cNvPr>
          <p:cNvSpPr>
            <a:spLocks noGrp="1"/>
          </p:cNvSpPr>
          <p:nvPr>
            <p:ph type="sldNum" sz="quarter" idx="12"/>
          </p:nvPr>
        </p:nvSpPr>
        <p:spPr/>
        <p:txBody>
          <a:bodyPr/>
          <a:lstStyle/>
          <a:p>
            <a:fld id="{91C8F810-2DD9-472F-B02F-493E6A0918CA}" type="slidenum">
              <a:rPr lang="en-US" smtClean="0"/>
              <a:t>‹#›</a:t>
            </a:fld>
            <a:endParaRPr lang="en-US"/>
          </a:p>
        </p:txBody>
      </p:sp>
    </p:spTree>
    <p:extLst>
      <p:ext uri="{BB962C8B-B14F-4D97-AF65-F5344CB8AC3E}">
        <p14:creationId xmlns:p14="http://schemas.microsoft.com/office/powerpoint/2010/main" val="1031877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699A68-D786-43F2-8EF8-132D89648F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66B486-6561-4822-A5B5-175DCDA463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B2D862-619F-4FDF-A809-3123C333B3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317AC6-D9BE-4279-B612-DCEB7DDEB65F}" type="datetimeFigureOut">
              <a:rPr lang="en-US" smtClean="0"/>
              <a:t>10/19/2023</a:t>
            </a:fld>
            <a:endParaRPr lang="en-US"/>
          </a:p>
        </p:txBody>
      </p:sp>
      <p:sp>
        <p:nvSpPr>
          <p:cNvPr id="5" name="Footer Placeholder 4">
            <a:extLst>
              <a:ext uri="{FF2B5EF4-FFF2-40B4-BE49-F238E27FC236}">
                <a16:creationId xmlns:a16="http://schemas.microsoft.com/office/drawing/2014/main" id="{6D0FE6DD-28C6-4DB2-8DEA-4DC131BE0E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B0EFD2-E360-4ECC-B754-2BBF876ECC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C8F810-2DD9-472F-B02F-493E6A0918CA}" type="slidenum">
              <a:rPr lang="en-US" smtClean="0"/>
              <a:t>‹#›</a:t>
            </a:fld>
            <a:endParaRPr lang="en-US"/>
          </a:p>
        </p:txBody>
      </p:sp>
    </p:spTree>
    <p:extLst>
      <p:ext uri="{BB962C8B-B14F-4D97-AF65-F5344CB8AC3E}">
        <p14:creationId xmlns:p14="http://schemas.microsoft.com/office/powerpoint/2010/main" val="2298993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bidnetdirect.com/south-carolina/horrycount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58E9C-4815-4725-B1D5-0B283C9358D0}"/>
              </a:ext>
            </a:extLst>
          </p:cNvPr>
          <p:cNvSpPr>
            <a:spLocks noGrp="1"/>
          </p:cNvSpPr>
          <p:nvPr>
            <p:ph type="ctrTitle"/>
          </p:nvPr>
        </p:nvSpPr>
        <p:spPr>
          <a:xfrm>
            <a:off x="1596362" y="3762854"/>
            <a:ext cx="9144000" cy="1582486"/>
          </a:xfrm>
        </p:spPr>
        <p:txBody>
          <a:bodyPr>
            <a:normAutofit fontScale="90000"/>
          </a:bodyPr>
          <a:lstStyle/>
          <a:p>
            <a:r>
              <a:rPr lang="en-US" b="1" dirty="0"/>
              <a:t>How to Respond to an </a:t>
            </a:r>
            <a:br>
              <a:rPr lang="en-US" b="1" dirty="0"/>
            </a:br>
            <a:r>
              <a:rPr lang="en-US" b="1" dirty="0"/>
              <a:t>Horry County Government Solicitation</a:t>
            </a:r>
          </a:p>
        </p:txBody>
      </p:sp>
      <p:pic>
        <p:nvPicPr>
          <p:cNvPr id="1026" name="Picture 2" descr="https://www.horrycounty.org/Portals/0/hccafe/branding/Logo.png">
            <a:extLst>
              <a:ext uri="{FF2B5EF4-FFF2-40B4-BE49-F238E27FC236}">
                <a16:creationId xmlns:a16="http://schemas.microsoft.com/office/drawing/2014/main" id="{81CF8C3B-6B65-43CC-AF39-A59753D64E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7250" y="488420"/>
            <a:ext cx="2857500" cy="1905000"/>
          </a:xfrm>
          <a:prstGeom prst="rect">
            <a:avLst/>
          </a:prstGeom>
          <a:noFill/>
          <a:scene3d>
            <a:camera prst="orthographicFront"/>
            <a:lightRig rig="threePt" dir="t"/>
          </a:scene3d>
          <a:sp3d>
            <a:bevelT w="0" h="0"/>
          </a:sp3d>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6D0C57C-7CBE-46F8-A298-1F98D6F91B71}"/>
              </a:ext>
            </a:extLst>
          </p:cNvPr>
          <p:cNvSpPr txBox="1"/>
          <p:nvPr/>
        </p:nvSpPr>
        <p:spPr>
          <a:xfrm>
            <a:off x="11249094" y="6545525"/>
            <a:ext cx="824373" cy="230832"/>
          </a:xfrm>
          <a:prstGeom prst="rect">
            <a:avLst/>
          </a:prstGeom>
          <a:noFill/>
        </p:spPr>
        <p:txBody>
          <a:bodyPr wrap="square" rtlCol="0">
            <a:spAutoFit/>
          </a:bodyPr>
          <a:lstStyle/>
          <a:p>
            <a:r>
              <a:rPr lang="en-US" sz="900" dirty="0"/>
              <a:t>LD 10.16.23</a:t>
            </a:r>
          </a:p>
        </p:txBody>
      </p:sp>
    </p:spTree>
    <p:extLst>
      <p:ext uri="{BB962C8B-B14F-4D97-AF65-F5344CB8AC3E}">
        <p14:creationId xmlns:p14="http://schemas.microsoft.com/office/powerpoint/2010/main" val="2807488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0634-034D-4262-89CF-8874406E32E6}"/>
              </a:ext>
            </a:extLst>
          </p:cNvPr>
          <p:cNvSpPr>
            <a:spLocks noGrp="1"/>
          </p:cNvSpPr>
          <p:nvPr>
            <p:ph type="title"/>
          </p:nvPr>
        </p:nvSpPr>
        <p:spPr>
          <a:xfrm>
            <a:off x="838200" y="365125"/>
            <a:ext cx="10515600" cy="1325563"/>
          </a:xfrm>
        </p:spPr>
        <p:txBody>
          <a:bodyPr/>
          <a:lstStyle/>
          <a:p>
            <a:pPr algn="ctr"/>
            <a:r>
              <a:rPr lang="en-US" b="1" dirty="0"/>
              <a:t>Thank you! </a:t>
            </a:r>
          </a:p>
        </p:txBody>
      </p:sp>
      <p:sp>
        <p:nvSpPr>
          <p:cNvPr id="3" name="Content Placeholder 2">
            <a:extLst>
              <a:ext uri="{FF2B5EF4-FFF2-40B4-BE49-F238E27FC236}">
                <a16:creationId xmlns:a16="http://schemas.microsoft.com/office/drawing/2014/main" id="{6CD2C06D-2BEC-4E0E-AA5E-CDE6ED04D50D}"/>
              </a:ext>
            </a:extLst>
          </p:cNvPr>
          <p:cNvSpPr>
            <a:spLocks noGrp="1"/>
          </p:cNvSpPr>
          <p:nvPr>
            <p:ph idx="1"/>
          </p:nvPr>
        </p:nvSpPr>
        <p:spPr>
          <a:xfrm>
            <a:off x="838200" y="1539350"/>
            <a:ext cx="10515600" cy="4696989"/>
          </a:xfrm>
        </p:spPr>
        <p:txBody>
          <a:bodyPr/>
          <a:lstStyle/>
          <a:p>
            <a:pPr marL="0" indent="0" algn="ctr">
              <a:buNone/>
            </a:pPr>
            <a:r>
              <a:rPr lang="en-US" dirty="0"/>
              <a:t>The County recognizes the work and effort that goes into submitting a proposal/bid, and appreciates your time, diligence, and attention to detail in your submittal.</a:t>
            </a:r>
          </a:p>
          <a:p>
            <a:pPr marL="0" indent="0" algn="ctr">
              <a:buNone/>
            </a:pPr>
            <a:endParaRPr lang="en-US" sz="2400" dirty="0"/>
          </a:p>
          <a:p>
            <a:pPr marL="0" indent="0" algn="ctr">
              <a:buNone/>
            </a:pPr>
            <a:r>
              <a:rPr lang="en-US" sz="2400" dirty="0"/>
              <a:t>Any questions should be addressed to:</a:t>
            </a:r>
          </a:p>
          <a:p>
            <a:pPr marL="0" indent="0" algn="ctr">
              <a:buNone/>
            </a:pPr>
            <a:r>
              <a:rPr lang="en-US" sz="2400" b="1" dirty="0"/>
              <a:t>Horry County Government </a:t>
            </a:r>
          </a:p>
          <a:p>
            <a:pPr marL="0" indent="0" algn="ctr">
              <a:buNone/>
            </a:pPr>
            <a:r>
              <a:rPr lang="en-US" sz="2400" b="1" dirty="0"/>
              <a:t>Office of Procurement</a:t>
            </a:r>
          </a:p>
          <a:p>
            <a:pPr marL="0" indent="0" algn="ctr">
              <a:buNone/>
            </a:pPr>
            <a:r>
              <a:rPr lang="en-US" sz="2400" b="1" dirty="0"/>
              <a:t>3230 Hwy 319 E.</a:t>
            </a:r>
          </a:p>
          <a:p>
            <a:pPr marL="0" indent="0" algn="ctr">
              <a:buNone/>
            </a:pPr>
            <a:r>
              <a:rPr lang="en-US" sz="2400" b="1" dirty="0"/>
              <a:t>Conway, SC 29526</a:t>
            </a:r>
          </a:p>
          <a:p>
            <a:pPr marL="0" indent="0" algn="ctr">
              <a:buNone/>
            </a:pPr>
            <a:r>
              <a:rPr lang="en-US" sz="2400" b="1" dirty="0"/>
              <a:t>(843) 915-5380</a:t>
            </a:r>
          </a:p>
        </p:txBody>
      </p:sp>
      <p:pic>
        <p:nvPicPr>
          <p:cNvPr id="4" name="Picture 2" descr="https://www.horrycounty.org/Portals/0/hccafe/branding/LogoEmblem.png">
            <a:extLst>
              <a:ext uri="{FF2B5EF4-FFF2-40B4-BE49-F238E27FC236}">
                <a16:creationId xmlns:a16="http://schemas.microsoft.com/office/drawing/2014/main" id="{A0F3BB46-9617-4D3A-81FD-2E83BF82E5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5339" y="5401560"/>
            <a:ext cx="1085661" cy="109131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
            <a:extLst>
              <a:ext uri="{FF2B5EF4-FFF2-40B4-BE49-F238E27FC236}">
                <a16:creationId xmlns:a16="http://schemas.microsoft.com/office/drawing/2014/main" id="{43020173-25F4-4E59-9F39-7BFF01EFFEB3}"/>
              </a:ext>
            </a:extLst>
          </p:cNvPr>
          <p:cNvSpPr>
            <a:spLocks noChangeArrowheads="1"/>
          </p:cNvSpPr>
          <p:nvPr/>
        </p:nvSpPr>
        <p:spPr bwMode="auto">
          <a:xfrm>
            <a:off x="1313548" y="3690643"/>
            <a:ext cx="19132650" cy="676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6" name="Picture 5">
            <a:extLst>
              <a:ext uri="{FF2B5EF4-FFF2-40B4-BE49-F238E27FC236}">
                <a16:creationId xmlns:a16="http://schemas.microsoft.com/office/drawing/2014/main" id="{7B288A41-45DE-45DE-AD11-4A53AB7C8FC8}"/>
              </a:ext>
            </a:extLst>
          </p:cNvPr>
          <p:cNvPicPr>
            <a:picLocks noChangeAspect="1"/>
          </p:cNvPicPr>
          <p:nvPr/>
        </p:nvPicPr>
        <p:blipFill>
          <a:blip r:embed="rId3"/>
          <a:stretch>
            <a:fillRect/>
          </a:stretch>
        </p:blipFill>
        <p:spPr>
          <a:xfrm>
            <a:off x="923201" y="4945128"/>
            <a:ext cx="1419479" cy="1419479"/>
          </a:xfrm>
          <a:prstGeom prst="rect">
            <a:avLst/>
          </a:prstGeom>
        </p:spPr>
      </p:pic>
    </p:spTree>
    <p:extLst>
      <p:ext uri="{BB962C8B-B14F-4D97-AF65-F5344CB8AC3E}">
        <p14:creationId xmlns:p14="http://schemas.microsoft.com/office/powerpoint/2010/main" val="1858915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0634-034D-4262-89CF-8874406E32E6}"/>
              </a:ext>
            </a:extLst>
          </p:cNvPr>
          <p:cNvSpPr>
            <a:spLocks noGrp="1"/>
          </p:cNvSpPr>
          <p:nvPr>
            <p:ph type="title"/>
          </p:nvPr>
        </p:nvSpPr>
        <p:spPr/>
        <p:txBody>
          <a:bodyPr/>
          <a:lstStyle/>
          <a:p>
            <a:pPr algn="ctr"/>
            <a:r>
              <a:rPr lang="en-US" b="1" dirty="0"/>
              <a:t>What is a solicitation and where can I find it?</a:t>
            </a:r>
          </a:p>
        </p:txBody>
      </p:sp>
      <p:sp>
        <p:nvSpPr>
          <p:cNvPr id="3" name="Content Placeholder 2">
            <a:extLst>
              <a:ext uri="{FF2B5EF4-FFF2-40B4-BE49-F238E27FC236}">
                <a16:creationId xmlns:a16="http://schemas.microsoft.com/office/drawing/2014/main" id="{6CD2C06D-2BEC-4E0E-AA5E-CDE6ED04D50D}"/>
              </a:ext>
            </a:extLst>
          </p:cNvPr>
          <p:cNvSpPr>
            <a:spLocks noGrp="1"/>
          </p:cNvSpPr>
          <p:nvPr>
            <p:ph idx="1"/>
          </p:nvPr>
        </p:nvSpPr>
        <p:spPr>
          <a:xfrm>
            <a:off x="838200" y="1690689"/>
            <a:ext cx="10515600" cy="4486274"/>
          </a:xfrm>
        </p:spPr>
        <p:txBody>
          <a:bodyPr/>
          <a:lstStyle/>
          <a:p>
            <a:pPr marL="0" indent="0">
              <a:lnSpc>
                <a:spcPct val="100000"/>
              </a:lnSpc>
              <a:buNone/>
            </a:pPr>
            <a:r>
              <a:rPr lang="en-US" b="1" dirty="0"/>
              <a:t>Horry County uses solicitations to request information to purchase goods and/or services, including construction, either as a one-time purchase or over a defined period of time.</a:t>
            </a:r>
          </a:p>
          <a:p>
            <a:pPr marL="0" indent="0">
              <a:lnSpc>
                <a:spcPct val="100000"/>
              </a:lnSpc>
              <a:buNone/>
            </a:pPr>
            <a:r>
              <a:rPr lang="en-US" b="1" dirty="0"/>
              <a:t>The County posts its solicitations on the eBidding software, </a:t>
            </a:r>
            <a:r>
              <a:rPr lang="en-US" b="1" dirty="0" err="1"/>
              <a:t>BidNet</a:t>
            </a:r>
            <a:r>
              <a:rPr lang="en-US" b="1" dirty="0"/>
              <a:t> Direct. Registration is free, when choosing the Limited Access and removing the Enhanced Advertising Profile feature.</a:t>
            </a:r>
          </a:p>
          <a:p>
            <a:pPr marL="0" indent="0">
              <a:lnSpc>
                <a:spcPct val="100000"/>
              </a:lnSpc>
              <a:buNone/>
            </a:pPr>
            <a:r>
              <a:rPr lang="en-US" b="1" dirty="0"/>
              <a:t> 				</a:t>
            </a:r>
            <a:r>
              <a:rPr lang="en-US" sz="2400" b="1" dirty="0" err="1"/>
              <a:t>BidNet</a:t>
            </a:r>
            <a:r>
              <a:rPr lang="en-US" sz="2400" b="1" dirty="0"/>
              <a:t> Direct Website:</a:t>
            </a:r>
            <a:br>
              <a:rPr lang="en-US" sz="2400" b="1" dirty="0"/>
            </a:br>
            <a:r>
              <a:rPr lang="en-US" sz="2400" b="1" dirty="0"/>
              <a:t>		</a:t>
            </a:r>
            <a:r>
              <a:rPr lang="en-US" sz="2400" b="1" dirty="0">
                <a:hlinkClick r:id="rId2"/>
              </a:rPr>
              <a:t>https://www.bidnetdirect.com/south-carolina/horrycounty</a:t>
            </a:r>
            <a:endParaRPr lang="en-US" sz="2400" b="1" dirty="0"/>
          </a:p>
          <a:p>
            <a:pPr marL="1371600" lvl="3" indent="0">
              <a:lnSpc>
                <a:spcPct val="100000"/>
              </a:lnSpc>
              <a:buNone/>
            </a:pPr>
            <a:r>
              <a:rPr lang="en-US" b="1" dirty="0"/>
              <a:t>			</a:t>
            </a:r>
            <a:endParaRPr lang="en-US" dirty="0"/>
          </a:p>
        </p:txBody>
      </p:sp>
      <p:pic>
        <p:nvPicPr>
          <p:cNvPr id="4" name="Picture 2" descr="https://www.horrycounty.org/Portals/0/hccafe/branding/LogoEmblem.png">
            <a:extLst>
              <a:ext uri="{FF2B5EF4-FFF2-40B4-BE49-F238E27FC236}">
                <a16:creationId xmlns:a16="http://schemas.microsoft.com/office/drawing/2014/main" id="{A0F3BB46-9617-4D3A-81FD-2E83BF82E5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25339" y="5401560"/>
            <a:ext cx="1085661" cy="1091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186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0634-034D-4262-89CF-8874406E32E6}"/>
              </a:ext>
            </a:extLst>
          </p:cNvPr>
          <p:cNvSpPr>
            <a:spLocks noGrp="1"/>
          </p:cNvSpPr>
          <p:nvPr>
            <p:ph type="title"/>
          </p:nvPr>
        </p:nvSpPr>
        <p:spPr/>
        <p:txBody>
          <a:bodyPr/>
          <a:lstStyle/>
          <a:p>
            <a:pPr algn="ctr"/>
            <a:r>
              <a:rPr lang="en-US" b="1" dirty="0"/>
              <a:t>IFB </a:t>
            </a:r>
            <a:r>
              <a:rPr lang="en-US" sz="3600" b="1" dirty="0"/>
              <a:t>vs. </a:t>
            </a:r>
            <a:r>
              <a:rPr lang="en-US" b="1" dirty="0"/>
              <a:t>RFP </a:t>
            </a:r>
            <a:r>
              <a:rPr lang="en-US" sz="3600" b="1" dirty="0"/>
              <a:t>vs. </a:t>
            </a:r>
            <a:r>
              <a:rPr lang="en-US" b="1" dirty="0"/>
              <a:t>RFQ</a:t>
            </a:r>
          </a:p>
        </p:txBody>
      </p:sp>
      <p:sp>
        <p:nvSpPr>
          <p:cNvPr id="3" name="Content Placeholder 2">
            <a:extLst>
              <a:ext uri="{FF2B5EF4-FFF2-40B4-BE49-F238E27FC236}">
                <a16:creationId xmlns:a16="http://schemas.microsoft.com/office/drawing/2014/main" id="{6CD2C06D-2BEC-4E0E-AA5E-CDE6ED04D50D}"/>
              </a:ext>
            </a:extLst>
          </p:cNvPr>
          <p:cNvSpPr>
            <a:spLocks noGrp="1"/>
          </p:cNvSpPr>
          <p:nvPr>
            <p:ph idx="1"/>
          </p:nvPr>
        </p:nvSpPr>
        <p:spPr/>
        <p:txBody>
          <a:bodyPr>
            <a:normAutofit/>
          </a:bodyPr>
          <a:lstStyle/>
          <a:p>
            <a:pPr marL="0" indent="0">
              <a:buNone/>
            </a:pPr>
            <a:r>
              <a:rPr lang="en-US" b="1" dirty="0"/>
              <a:t>Invitation for Bid (IFB) – </a:t>
            </a:r>
            <a:r>
              <a:rPr lang="en-US" dirty="0"/>
              <a:t>Used to purchase goods and services to include construction projects. Contract award is made to the lowest bidder meeting all criteria of the IFB.</a:t>
            </a:r>
          </a:p>
          <a:p>
            <a:pPr marL="0" indent="0">
              <a:buNone/>
            </a:pPr>
            <a:r>
              <a:rPr lang="en-US" b="1" dirty="0"/>
              <a:t>Request for Proposal (RFP) – </a:t>
            </a:r>
            <a:r>
              <a:rPr lang="en-US" dirty="0"/>
              <a:t>Used to obtain professional services or when other factors in addition to price are evaluated for award. Contract award is made to the proposer that provides the best value to the County based on the criteria within the RFP. </a:t>
            </a:r>
            <a:endParaRPr lang="en-US" b="1" dirty="0"/>
          </a:p>
          <a:p>
            <a:pPr marL="0" indent="0">
              <a:buNone/>
            </a:pPr>
            <a:r>
              <a:rPr lang="en-US" b="1" dirty="0"/>
              <a:t>Request for Qualifications (RFQ) – </a:t>
            </a:r>
            <a:r>
              <a:rPr lang="en-US" dirty="0"/>
              <a:t>Used to obtain architectural and engineering services and to pre-qualify vendors. Contract award is based on evaluation factors excluding price.</a:t>
            </a:r>
          </a:p>
        </p:txBody>
      </p:sp>
      <p:pic>
        <p:nvPicPr>
          <p:cNvPr id="4" name="Picture 2" descr="https://www.horrycounty.org/Portals/0/hccafe/branding/LogoEmblem.png">
            <a:extLst>
              <a:ext uri="{FF2B5EF4-FFF2-40B4-BE49-F238E27FC236}">
                <a16:creationId xmlns:a16="http://schemas.microsoft.com/office/drawing/2014/main" id="{A0F3BB46-9617-4D3A-81FD-2E83BF82E5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5339" y="5401560"/>
            <a:ext cx="1085661" cy="1091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9073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0634-034D-4262-89CF-8874406E32E6}"/>
              </a:ext>
            </a:extLst>
          </p:cNvPr>
          <p:cNvSpPr>
            <a:spLocks noGrp="1"/>
          </p:cNvSpPr>
          <p:nvPr>
            <p:ph type="title"/>
          </p:nvPr>
        </p:nvSpPr>
        <p:spPr/>
        <p:txBody>
          <a:bodyPr/>
          <a:lstStyle/>
          <a:p>
            <a:pPr algn="ctr"/>
            <a:r>
              <a:rPr lang="en-US" b="1" dirty="0"/>
              <a:t>Reviewing the Solicitation</a:t>
            </a:r>
          </a:p>
        </p:txBody>
      </p:sp>
      <p:sp>
        <p:nvSpPr>
          <p:cNvPr id="3" name="Content Placeholder 2">
            <a:extLst>
              <a:ext uri="{FF2B5EF4-FFF2-40B4-BE49-F238E27FC236}">
                <a16:creationId xmlns:a16="http://schemas.microsoft.com/office/drawing/2014/main" id="{6CD2C06D-2BEC-4E0E-AA5E-CDE6ED04D50D}"/>
              </a:ext>
            </a:extLst>
          </p:cNvPr>
          <p:cNvSpPr>
            <a:spLocks noGrp="1"/>
          </p:cNvSpPr>
          <p:nvPr>
            <p:ph idx="1"/>
          </p:nvPr>
        </p:nvSpPr>
        <p:spPr>
          <a:xfrm>
            <a:off x="752569" y="1690688"/>
            <a:ext cx="10515600" cy="4870143"/>
          </a:xfrm>
        </p:spPr>
        <p:txBody>
          <a:bodyPr>
            <a:normAutofit/>
          </a:bodyPr>
          <a:lstStyle/>
          <a:p>
            <a:pPr marL="0" indent="0">
              <a:buNone/>
            </a:pPr>
            <a:r>
              <a:rPr lang="en-US" sz="3200" b="1" u="sng" dirty="0"/>
              <a:t>Project Overview</a:t>
            </a:r>
            <a:endParaRPr lang="en-US" sz="3200" dirty="0"/>
          </a:p>
          <a:p>
            <a:pPr marL="0" indent="0">
              <a:buNone/>
            </a:pPr>
            <a:r>
              <a:rPr lang="en-US" dirty="0"/>
              <a:t>The project overview is used to provide a basic idea of the product or service the County is requesting bids or proposals for. </a:t>
            </a:r>
          </a:p>
          <a:p>
            <a:pPr marL="0" indent="0">
              <a:buNone/>
            </a:pPr>
            <a:r>
              <a:rPr lang="en-US" sz="2800" dirty="0"/>
              <a:t>Does the Project Overview description fit your business?</a:t>
            </a:r>
          </a:p>
          <a:p>
            <a:pPr marL="0" indent="0" algn="just">
              <a:buNone/>
            </a:pPr>
            <a:r>
              <a:rPr lang="en-US" sz="1600" b="1" dirty="0"/>
              <a:t>					</a:t>
            </a:r>
            <a:r>
              <a:rPr lang="en-US" sz="2000" b="1" dirty="0"/>
              <a:t>EXAMPLE</a:t>
            </a:r>
          </a:p>
          <a:p>
            <a:pPr marL="0" indent="0" algn="just">
              <a:buNone/>
            </a:pPr>
            <a:r>
              <a:rPr lang="en-US" sz="1800" dirty="0"/>
              <a:t>Horry County is seeking proposals for financial advisor services in accordance with the requirements stated herein. The successful Proposer will be expected to enter into a contract with Horry County Government, similar to the sample contract attached to this solicitation. The resultant contract from this RFP will incorporate by reference this RFP document in its entirety and the successful proposer’s response to this RFP, as well as any negotiated terms and conditions.</a:t>
            </a:r>
          </a:p>
          <a:p>
            <a:pPr marL="0" indent="0">
              <a:buNone/>
            </a:pPr>
            <a:r>
              <a:rPr lang="en-US" sz="1800" dirty="0"/>
              <a:t>The successful proposer will be expected to work with multiple Horry County Departments in order to provide the services indicated in the scope of work..</a:t>
            </a:r>
          </a:p>
          <a:p>
            <a:pPr marL="0" indent="0">
              <a:buNone/>
            </a:pPr>
            <a:endParaRPr lang="en-US" sz="1600" i="1" dirty="0"/>
          </a:p>
          <a:p>
            <a:pPr marL="0" indent="0">
              <a:buNone/>
            </a:pPr>
            <a:endParaRPr lang="en-US" sz="1600" i="1" dirty="0"/>
          </a:p>
        </p:txBody>
      </p:sp>
      <p:pic>
        <p:nvPicPr>
          <p:cNvPr id="4" name="Picture 2" descr="https://www.horrycounty.org/Portals/0/hccafe/branding/LogoEmblem.png">
            <a:extLst>
              <a:ext uri="{FF2B5EF4-FFF2-40B4-BE49-F238E27FC236}">
                <a16:creationId xmlns:a16="http://schemas.microsoft.com/office/drawing/2014/main" id="{A0F3BB46-9617-4D3A-81FD-2E83BF82E5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5339" y="5401560"/>
            <a:ext cx="1085661" cy="1091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3096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0634-034D-4262-89CF-8874406E32E6}"/>
              </a:ext>
            </a:extLst>
          </p:cNvPr>
          <p:cNvSpPr>
            <a:spLocks noGrp="1"/>
          </p:cNvSpPr>
          <p:nvPr>
            <p:ph type="title"/>
          </p:nvPr>
        </p:nvSpPr>
        <p:spPr/>
        <p:txBody>
          <a:bodyPr/>
          <a:lstStyle/>
          <a:p>
            <a:pPr algn="ctr"/>
            <a:r>
              <a:rPr lang="en-US" b="1" dirty="0"/>
              <a:t>Reviewing the Solicitation (cont.)</a:t>
            </a:r>
          </a:p>
        </p:txBody>
      </p:sp>
      <p:sp>
        <p:nvSpPr>
          <p:cNvPr id="3" name="Content Placeholder 2">
            <a:extLst>
              <a:ext uri="{FF2B5EF4-FFF2-40B4-BE49-F238E27FC236}">
                <a16:creationId xmlns:a16="http://schemas.microsoft.com/office/drawing/2014/main" id="{6CD2C06D-2BEC-4E0E-AA5E-CDE6ED04D50D}"/>
              </a:ext>
            </a:extLst>
          </p:cNvPr>
          <p:cNvSpPr>
            <a:spLocks noGrp="1"/>
          </p:cNvSpPr>
          <p:nvPr>
            <p:ph idx="1"/>
          </p:nvPr>
        </p:nvSpPr>
        <p:spPr>
          <a:xfrm>
            <a:off x="752569" y="1690688"/>
            <a:ext cx="10515600" cy="4870143"/>
          </a:xfrm>
        </p:spPr>
        <p:txBody>
          <a:bodyPr>
            <a:normAutofit/>
          </a:bodyPr>
          <a:lstStyle/>
          <a:p>
            <a:pPr marL="0" indent="0">
              <a:buNone/>
            </a:pPr>
            <a:r>
              <a:rPr lang="en-US" dirty="0"/>
              <a:t>Review the important dates! Pay close attention to the Pre-Bid/Proposal Meetings, Questions Due Date, and the Solicitation Closing Date. </a:t>
            </a:r>
          </a:p>
          <a:p>
            <a:pPr marL="0" indent="0">
              <a:buNone/>
            </a:pPr>
            <a:r>
              <a:rPr lang="en-US" dirty="0"/>
              <a:t>Does the schedule of the solicitation fit your availability?</a:t>
            </a:r>
          </a:p>
          <a:p>
            <a:pPr marL="0" indent="0" algn="ctr">
              <a:buNone/>
            </a:pPr>
            <a:r>
              <a:rPr lang="en-US" sz="2000" b="1" dirty="0"/>
              <a:t>EXAMPLE</a:t>
            </a:r>
          </a:p>
          <a:p>
            <a:pPr marL="1143000" lvl="5" indent="0">
              <a:buNone/>
            </a:pPr>
            <a:r>
              <a:rPr lang="en-US" b="1" dirty="0"/>
              <a:t>	SCHEDULE</a:t>
            </a:r>
          </a:p>
          <a:p>
            <a:pPr marL="1143000" lvl="5" indent="0">
              <a:buNone/>
            </a:pPr>
            <a:r>
              <a:rPr lang="en-US" dirty="0"/>
              <a:t>	IFB release date, by THURSDAY, JANUARY 11, 2024</a:t>
            </a:r>
          </a:p>
          <a:p>
            <a:pPr marL="1143000" lvl="5" indent="0">
              <a:buNone/>
            </a:pPr>
            <a:r>
              <a:rPr lang="en-US" dirty="0"/>
              <a:t>	Pre-Bid Meeting – THURSDAY, JANUARY 18, 2024 at 2:00 PM </a:t>
            </a:r>
          </a:p>
          <a:p>
            <a:pPr marL="1143000" lvl="5" indent="0">
              <a:buNone/>
            </a:pPr>
            <a:r>
              <a:rPr lang="en-US" dirty="0"/>
              <a:t>	Procurement Conference Room at 3230 Hwy 319 E., Conway, SC 29526</a:t>
            </a:r>
          </a:p>
          <a:p>
            <a:pPr marL="1143000" lvl="5" indent="0">
              <a:buNone/>
            </a:pPr>
            <a:r>
              <a:rPr lang="en-US" b="1" dirty="0"/>
              <a:t>	</a:t>
            </a:r>
            <a:r>
              <a:rPr lang="en-US" dirty="0"/>
              <a:t>Questions Due – THURSDAY, JANUARY 25, 2024 at 2:00 PM</a:t>
            </a:r>
          </a:p>
          <a:p>
            <a:pPr marL="1143000" lvl="5" indent="0">
              <a:buNone/>
            </a:pPr>
            <a:r>
              <a:rPr lang="en-US" dirty="0"/>
              <a:t>	IFB closing date – TUESDAY, FEBRUARY 6, 2024 at 2:00 PM</a:t>
            </a:r>
          </a:p>
          <a:p>
            <a:pPr marL="0" indent="0">
              <a:buNone/>
            </a:pPr>
            <a:endParaRPr lang="en-US" dirty="0"/>
          </a:p>
        </p:txBody>
      </p:sp>
      <p:pic>
        <p:nvPicPr>
          <p:cNvPr id="4" name="Picture 2" descr="https://www.horrycounty.org/Portals/0/hccafe/branding/LogoEmblem.png">
            <a:extLst>
              <a:ext uri="{FF2B5EF4-FFF2-40B4-BE49-F238E27FC236}">
                <a16:creationId xmlns:a16="http://schemas.microsoft.com/office/drawing/2014/main" id="{A0F3BB46-9617-4D3A-81FD-2E83BF82E5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5339" y="5401560"/>
            <a:ext cx="1085661" cy="1091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4868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0634-034D-4262-89CF-8874406E32E6}"/>
              </a:ext>
            </a:extLst>
          </p:cNvPr>
          <p:cNvSpPr>
            <a:spLocks noGrp="1"/>
          </p:cNvSpPr>
          <p:nvPr>
            <p:ph type="title"/>
          </p:nvPr>
        </p:nvSpPr>
        <p:spPr/>
        <p:txBody>
          <a:bodyPr/>
          <a:lstStyle/>
          <a:p>
            <a:pPr algn="ctr"/>
            <a:r>
              <a:rPr lang="en-US" b="1" dirty="0"/>
              <a:t>Reviewing the Solicitation (cont.)</a:t>
            </a:r>
          </a:p>
        </p:txBody>
      </p:sp>
      <p:sp>
        <p:nvSpPr>
          <p:cNvPr id="3" name="Content Placeholder 2">
            <a:extLst>
              <a:ext uri="{FF2B5EF4-FFF2-40B4-BE49-F238E27FC236}">
                <a16:creationId xmlns:a16="http://schemas.microsoft.com/office/drawing/2014/main" id="{6CD2C06D-2BEC-4E0E-AA5E-CDE6ED04D50D}"/>
              </a:ext>
            </a:extLst>
          </p:cNvPr>
          <p:cNvSpPr>
            <a:spLocks noGrp="1"/>
          </p:cNvSpPr>
          <p:nvPr>
            <p:ph idx="1"/>
          </p:nvPr>
        </p:nvSpPr>
        <p:spPr/>
        <p:txBody>
          <a:bodyPr>
            <a:normAutofit/>
          </a:bodyPr>
          <a:lstStyle/>
          <a:p>
            <a:pPr marL="0" indent="0">
              <a:buNone/>
            </a:pPr>
            <a:r>
              <a:rPr lang="en-US" dirty="0"/>
              <a:t>Review the solicitation document in its entirety, including the sample contract and other terms and conditions that may apply.</a:t>
            </a:r>
          </a:p>
          <a:p>
            <a:pPr marL="0" indent="0">
              <a:buNone/>
            </a:pPr>
            <a:r>
              <a:rPr lang="en-US" dirty="0"/>
              <a:t>Are you able to meet the minimum requirements and agree to the contract terms and conditions? </a:t>
            </a:r>
          </a:p>
          <a:p>
            <a:pPr marL="0" indent="0" algn="ctr">
              <a:buNone/>
            </a:pPr>
            <a:r>
              <a:rPr lang="en-US" sz="2000" b="1" dirty="0"/>
              <a:t>EXAMPLE</a:t>
            </a:r>
          </a:p>
          <a:p>
            <a:pPr marL="0" indent="0">
              <a:buNone/>
            </a:pPr>
            <a:r>
              <a:rPr lang="en-US" sz="1800" b="1" dirty="0"/>
              <a:t>MINIMUM QUALIFICATION REQUIREMENTS </a:t>
            </a:r>
            <a:r>
              <a:rPr lang="en-US" sz="1800" dirty="0"/>
              <a:t>At a minimum, Bidders must provide written evidence (through references) of five (5) years prior experience with the scope of work as detailed in the specifications.</a:t>
            </a:r>
          </a:p>
          <a:p>
            <a:pPr marL="0" indent="0">
              <a:buNone/>
            </a:pPr>
            <a:r>
              <a:rPr lang="en-US" sz="1800" dirty="0"/>
              <a:t> </a:t>
            </a:r>
          </a:p>
          <a:p>
            <a:pPr marL="0" lvl="2" indent="0">
              <a:buNone/>
            </a:pPr>
            <a:r>
              <a:rPr lang="en-US" sz="1800" b="1" dirty="0"/>
              <a:t>CONTRACT TERM  </a:t>
            </a:r>
            <a:r>
              <a:rPr lang="en-US" sz="1800" dirty="0"/>
              <a:t>	The contract resulting from this solicitation shall commence on award and execution of an agreement and shall end after an initial three (3) year period. The contract may be extended for two (2) optional one (1) year periods based on the sole discretion of the County</a:t>
            </a:r>
            <a:r>
              <a:rPr lang="en-US" sz="1800" b="1" dirty="0"/>
              <a:t>.</a:t>
            </a:r>
          </a:p>
          <a:p>
            <a:pPr marL="0" indent="0">
              <a:buNone/>
            </a:pPr>
            <a:endParaRPr lang="en-US" dirty="0"/>
          </a:p>
        </p:txBody>
      </p:sp>
      <p:pic>
        <p:nvPicPr>
          <p:cNvPr id="4" name="Picture 2" descr="https://www.horrycounty.org/Portals/0/hccafe/branding/LogoEmblem.png">
            <a:extLst>
              <a:ext uri="{FF2B5EF4-FFF2-40B4-BE49-F238E27FC236}">
                <a16:creationId xmlns:a16="http://schemas.microsoft.com/office/drawing/2014/main" id="{A0F3BB46-9617-4D3A-81FD-2E83BF82E5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5339" y="5401560"/>
            <a:ext cx="1085661" cy="1091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8409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0634-034D-4262-89CF-8874406E32E6}"/>
              </a:ext>
            </a:extLst>
          </p:cNvPr>
          <p:cNvSpPr>
            <a:spLocks noGrp="1"/>
          </p:cNvSpPr>
          <p:nvPr>
            <p:ph type="title"/>
          </p:nvPr>
        </p:nvSpPr>
        <p:spPr/>
        <p:txBody>
          <a:bodyPr/>
          <a:lstStyle/>
          <a:p>
            <a:pPr algn="ctr"/>
            <a:r>
              <a:rPr lang="en-US" b="1" dirty="0"/>
              <a:t>Pre-Bid/Proposal Meeting</a:t>
            </a:r>
          </a:p>
        </p:txBody>
      </p:sp>
      <p:sp>
        <p:nvSpPr>
          <p:cNvPr id="3" name="Content Placeholder 2">
            <a:extLst>
              <a:ext uri="{FF2B5EF4-FFF2-40B4-BE49-F238E27FC236}">
                <a16:creationId xmlns:a16="http://schemas.microsoft.com/office/drawing/2014/main" id="{6CD2C06D-2BEC-4E0E-AA5E-CDE6ED04D50D}"/>
              </a:ext>
            </a:extLst>
          </p:cNvPr>
          <p:cNvSpPr>
            <a:spLocks noGrp="1"/>
          </p:cNvSpPr>
          <p:nvPr>
            <p:ph idx="1"/>
          </p:nvPr>
        </p:nvSpPr>
        <p:spPr/>
        <p:txBody>
          <a:bodyPr>
            <a:normAutofit/>
          </a:bodyPr>
          <a:lstStyle/>
          <a:p>
            <a:pPr marL="0" indent="0">
              <a:buNone/>
            </a:pPr>
            <a:r>
              <a:rPr lang="en-US" dirty="0"/>
              <a:t>If the pre-bid/proposal meeting is mandatory, a representative from your agency </a:t>
            </a:r>
            <a:r>
              <a:rPr lang="en-US" b="1" dirty="0"/>
              <a:t>must </a:t>
            </a:r>
            <a:r>
              <a:rPr lang="en-US" dirty="0"/>
              <a:t>attend in order to submit a bid/proposal.</a:t>
            </a:r>
          </a:p>
          <a:p>
            <a:pPr marL="0" indent="0">
              <a:buNone/>
            </a:pPr>
            <a:r>
              <a:rPr lang="en-US" dirty="0"/>
              <a:t>Attendance is strongly encouraged for non-mandatory pre-bid/proposal meetings.  </a:t>
            </a:r>
          </a:p>
          <a:p>
            <a:pPr marL="0" indent="0">
              <a:buNone/>
            </a:pPr>
            <a:r>
              <a:rPr lang="en-US" dirty="0"/>
              <a:t>Print clearly when signing in, indicating the firm you are representing. </a:t>
            </a:r>
          </a:p>
          <a:p>
            <a:pPr marL="0" indent="0">
              <a:buNone/>
            </a:pPr>
            <a:r>
              <a:rPr lang="en-US" dirty="0"/>
              <a:t>Review the RFP document before arriving so you are prepared for the meeting. (You may want to bring a copy of the RFP with you.)</a:t>
            </a:r>
          </a:p>
          <a:p>
            <a:pPr marL="0" indent="0">
              <a:buNone/>
            </a:pPr>
            <a:r>
              <a:rPr lang="en-US" dirty="0"/>
              <a:t>This may be your only opportunity to view location/site. </a:t>
            </a:r>
          </a:p>
        </p:txBody>
      </p:sp>
      <p:pic>
        <p:nvPicPr>
          <p:cNvPr id="4" name="Picture 2" descr="https://www.horrycounty.org/Portals/0/hccafe/branding/LogoEmblem.png">
            <a:extLst>
              <a:ext uri="{FF2B5EF4-FFF2-40B4-BE49-F238E27FC236}">
                <a16:creationId xmlns:a16="http://schemas.microsoft.com/office/drawing/2014/main" id="{A0F3BB46-9617-4D3A-81FD-2E83BF82E5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5339" y="5401560"/>
            <a:ext cx="1085661" cy="1091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7100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0634-034D-4262-89CF-8874406E32E6}"/>
              </a:ext>
            </a:extLst>
          </p:cNvPr>
          <p:cNvSpPr>
            <a:spLocks noGrp="1"/>
          </p:cNvSpPr>
          <p:nvPr>
            <p:ph type="title"/>
          </p:nvPr>
        </p:nvSpPr>
        <p:spPr>
          <a:xfrm>
            <a:off x="838200" y="467068"/>
            <a:ext cx="10285904" cy="1269634"/>
          </a:xfrm>
        </p:spPr>
        <p:txBody>
          <a:bodyPr>
            <a:normAutofit fontScale="90000"/>
          </a:bodyPr>
          <a:lstStyle/>
          <a:p>
            <a:pPr algn="ctr"/>
            <a:r>
              <a:rPr lang="en-US" b="1" dirty="0"/>
              <a:t>Preparing Your Submittal</a:t>
            </a:r>
            <a:r>
              <a:rPr lang="en-US" dirty="0">
                <a:solidFill>
                  <a:srgbClr val="2861E9"/>
                </a:solidFill>
              </a:rPr>
              <a:t/>
            </a:r>
            <a:br>
              <a:rPr lang="en-US" dirty="0">
                <a:solidFill>
                  <a:srgbClr val="2861E9"/>
                </a:solidFill>
              </a:rPr>
            </a:br>
            <a:endParaRPr lang="en-US" b="1" dirty="0"/>
          </a:p>
        </p:txBody>
      </p:sp>
      <p:sp>
        <p:nvSpPr>
          <p:cNvPr id="3" name="Content Placeholder 2">
            <a:extLst>
              <a:ext uri="{FF2B5EF4-FFF2-40B4-BE49-F238E27FC236}">
                <a16:creationId xmlns:a16="http://schemas.microsoft.com/office/drawing/2014/main" id="{6CD2C06D-2BEC-4E0E-AA5E-CDE6ED04D50D}"/>
              </a:ext>
            </a:extLst>
          </p:cNvPr>
          <p:cNvSpPr>
            <a:spLocks noGrp="1"/>
          </p:cNvSpPr>
          <p:nvPr>
            <p:ph idx="1"/>
          </p:nvPr>
        </p:nvSpPr>
        <p:spPr>
          <a:xfrm>
            <a:off x="838200" y="1295948"/>
            <a:ext cx="10515600" cy="4881015"/>
          </a:xfrm>
        </p:spPr>
        <p:txBody>
          <a:bodyPr>
            <a:normAutofit/>
          </a:bodyPr>
          <a:lstStyle/>
          <a:p>
            <a:pPr marL="0" indent="0">
              <a:buNone/>
            </a:pPr>
            <a:r>
              <a:rPr lang="en-US" dirty="0"/>
              <a:t>Complete all required signature lines and provide the documents as stated in the Required Forms Packet. </a:t>
            </a:r>
          </a:p>
          <a:p>
            <a:pPr marL="0" indent="0" algn="ctr">
              <a:buNone/>
            </a:pPr>
            <a:r>
              <a:rPr lang="en-US" sz="2000" b="1" dirty="0"/>
              <a:t>Examples</a:t>
            </a:r>
            <a:endParaRPr lang="en-US" dirty="0"/>
          </a:p>
          <a:p>
            <a:pPr lvl="2">
              <a:buFont typeface="Wingdings" panose="05000000000000000000" pitchFamily="2" charset="2"/>
              <a:buChar char="ü"/>
            </a:pPr>
            <a:r>
              <a:rPr lang="en-US" dirty="0"/>
              <a:t>Acknowledgement of Addenda</a:t>
            </a:r>
          </a:p>
          <a:p>
            <a:pPr lvl="2">
              <a:buFont typeface="Wingdings" panose="05000000000000000000" pitchFamily="2" charset="2"/>
              <a:buChar char="ü"/>
            </a:pPr>
            <a:r>
              <a:rPr lang="en-US" dirty="0"/>
              <a:t>Non-Collusion Affidavit Form</a:t>
            </a:r>
          </a:p>
          <a:p>
            <a:pPr lvl="2">
              <a:buFont typeface="Wingdings" panose="05000000000000000000" pitchFamily="2" charset="2"/>
              <a:buChar char="ü"/>
            </a:pPr>
            <a:r>
              <a:rPr lang="en-US" dirty="0"/>
              <a:t>Legal/Litigation Statement Form</a:t>
            </a:r>
          </a:p>
          <a:p>
            <a:pPr lvl="2">
              <a:buFont typeface="Wingdings" panose="05000000000000000000" pitchFamily="2" charset="2"/>
              <a:buChar char="ü"/>
            </a:pPr>
            <a:r>
              <a:rPr lang="en-US" dirty="0"/>
              <a:t>Drug Free Workplace Certification</a:t>
            </a:r>
          </a:p>
          <a:p>
            <a:pPr lvl="2">
              <a:buFont typeface="Wingdings" panose="05000000000000000000" pitchFamily="2" charset="2"/>
              <a:buChar char="ü"/>
            </a:pPr>
            <a:r>
              <a:rPr lang="en-US" dirty="0"/>
              <a:t>Certificate of Insurance meeting the requirements of the RFP</a:t>
            </a:r>
          </a:p>
          <a:p>
            <a:pPr lvl="2">
              <a:buFont typeface="Wingdings" panose="05000000000000000000" pitchFamily="2" charset="2"/>
              <a:buChar char="ü"/>
            </a:pPr>
            <a:r>
              <a:rPr lang="en-US" dirty="0"/>
              <a:t>Certification Regarding Debarment, Suspension &amp; Other Responsibilities</a:t>
            </a:r>
          </a:p>
          <a:p>
            <a:pPr lvl="2">
              <a:buFont typeface="Wingdings" panose="05000000000000000000" pitchFamily="2" charset="2"/>
              <a:buChar char="ü"/>
            </a:pPr>
            <a:r>
              <a:rPr lang="en-US" dirty="0"/>
              <a:t>IRS W-9 Form (Signed within 6 months of submittal due date)</a:t>
            </a:r>
          </a:p>
          <a:p>
            <a:pPr lvl="2">
              <a:buFont typeface="Wingdings" panose="05000000000000000000" pitchFamily="2" charset="2"/>
              <a:buChar char="ü"/>
            </a:pPr>
            <a:r>
              <a:rPr lang="en-US" dirty="0"/>
              <a:t>State of South Carolina I-312 Non-Resident Taxpayer Registration Affidavit</a:t>
            </a:r>
          </a:p>
          <a:p>
            <a:pPr marL="914400" lvl="2" indent="0">
              <a:buNone/>
            </a:pPr>
            <a:r>
              <a:rPr lang="en-US" dirty="0"/>
              <a:t>    Withholding Form (If applicable)</a:t>
            </a:r>
          </a:p>
          <a:p>
            <a:pPr marL="0" indent="0">
              <a:buNone/>
            </a:pPr>
            <a:r>
              <a:rPr lang="en-US" dirty="0"/>
              <a:t>Include all information requested in the solicitation document.</a:t>
            </a:r>
          </a:p>
          <a:p>
            <a:pPr marL="285750" indent="-285750"/>
            <a:endParaRPr lang="en-US" dirty="0"/>
          </a:p>
          <a:p>
            <a:pPr marL="742950" lvl="1" indent="-285750"/>
            <a:endParaRPr lang="en-US" dirty="0"/>
          </a:p>
          <a:p>
            <a:pPr marL="0" indent="0">
              <a:buNone/>
            </a:pPr>
            <a:endParaRPr lang="en-US" dirty="0"/>
          </a:p>
        </p:txBody>
      </p:sp>
      <p:pic>
        <p:nvPicPr>
          <p:cNvPr id="4" name="Picture 2" descr="https://www.horrycounty.org/Portals/0/hccafe/branding/LogoEmblem.png">
            <a:extLst>
              <a:ext uri="{FF2B5EF4-FFF2-40B4-BE49-F238E27FC236}">
                <a16:creationId xmlns:a16="http://schemas.microsoft.com/office/drawing/2014/main" id="{A0F3BB46-9617-4D3A-81FD-2E83BF82E5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5339" y="5401560"/>
            <a:ext cx="1085661" cy="1091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2024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30634-034D-4262-89CF-8874406E32E6}"/>
              </a:ext>
            </a:extLst>
          </p:cNvPr>
          <p:cNvSpPr>
            <a:spLocks noGrp="1"/>
          </p:cNvSpPr>
          <p:nvPr>
            <p:ph type="title"/>
          </p:nvPr>
        </p:nvSpPr>
        <p:spPr/>
        <p:txBody>
          <a:bodyPr/>
          <a:lstStyle/>
          <a:p>
            <a:pPr algn="ctr"/>
            <a:r>
              <a:rPr lang="en-US" b="1" dirty="0"/>
              <a:t>Submitting your Bid Documents</a:t>
            </a:r>
          </a:p>
        </p:txBody>
      </p:sp>
      <p:sp>
        <p:nvSpPr>
          <p:cNvPr id="3" name="Content Placeholder 2">
            <a:extLst>
              <a:ext uri="{FF2B5EF4-FFF2-40B4-BE49-F238E27FC236}">
                <a16:creationId xmlns:a16="http://schemas.microsoft.com/office/drawing/2014/main" id="{6CD2C06D-2BEC-4E0E-AA5E-CDE6ED04D50D}"/>
              </a:ext>
            </a:extLst>
          </p:cNvPr>
          <p:cNvSpPr>
            <a:spLocks noGrp="1"/>
          </p:cNvSpPr>
          <p:nvPr>
            <p:ph idx="1"/>
          </p:nvPr>
        </p:nvSpPr>
        <p:spPr>
          <a:xfrm>
            <a:off x="838200" y="1447252"/>
            <a:ext cx="10515600" cy="4729711"/>
          </a:xfrm>
        </p:spPr>
        <p:txBody>
          <a:bodyPr>
            <a:normAutofit lnSpcReduction="10000"/>
          </a:bodyPr>
          <a:lstStyle/>
          <a:p>
            <a:pPr marL="0" indent="0">
              <a:buNone/>
            </a:pPr>
            <a:r>
              <a:rPr lang="en-US" dirty="0"/>
              <a:t>Follow the submittal instructions found in the solicitation and submit all information by the Solicitation Due Date and Time.</a:t>
            </a:r>
          </a:p>
          <a:p>
            <a:pPr marL="0" indent="0">
              <a:buNone/>
            </a:pPr>
            <a:r>
              <a:rPr lang="en-US" dirty="0"/>
              <a:t>Submittals are ONLY accepted via our 	electronic bid software.</a:t>
            </a:r>
          </a:p>
          <a:p>
            <a:pPr marL="0" indent="0">
              <a:buNone/>
            </a:pPr>
            <a:r>
              <a:rPr lang="en-US" dirty="0"/>
              <a:t>By submitting a bid/proposal, the vendor guarantees that all goods and/or services meet the requirements of this solicitation.</a:t>
            </a:r>
          </a:p>
          <a:p>
            <a:pPr marL="0" indent="0">
              <a:buNone/>
            </a:pPr>
            <a:r>
              <a:rPr lang="en-US" dirty="0"/>
              <a:t>Submittals should include all required forms, mandatory information, and specification and descriptive documents to be considered.</a:t>
            </a:r>
          </a:p>
          <a:p>
            <a:pPr marL="0" indent="0">
              <a:buNone/>
            </a:pPr>
            <a:r>
              <a:rPr lang="en-US" dirty="0"/>
              <a:t>Horry County reserves the right to accept or reject any and all submittals, in whole or in part.</a:t>
            </a:r>
          </a:p>
          <a:p>
            <a:pPr marL="0" indent="0">
              <a:buNone/>
            </a:pPr>
            <a:r>
              <a:rPr lang="en-US" dirty="0"/>
              <a:t>If you have any issues with the </a:t>
            </a:r>
            <a:r>
              <a:rPr lang="en-US" dirty="0" err="1"/>
              <a:t>BidNet</a:t>
            </a:r>
            <a:r>
              <a:rPr lang="en-US" dirty="0"/>
              <a:t> software do not hesitate to</a:t>
            </a:r>
          </a:p>
          <a:p>
            <a:pPr marL="0" indent="0">
              <a:buNone/>
            </a:pPr>
            <a:r>
              <a:rPr lang="en-US" dirty="0"/>
              <a:t>call </a:t>
            </a:r>
            <a:r>
              <a:rPr lang="en-US" dirty="0" err="1"/>
              <a:t>BidNet</a:t>
            </a:r>
            <a:r>
              <a:rPr lang="en-US" dirty="0"/>
              <a:t> for assistance at 1-800-835-4603.</a:t>
            </a:r>
          </a:p>
        </p:txBody>
      </p:sp>
      <p:pic>
        <p:nvPicPr>
          <p:cNvPr id="4" name="Picture 2" descr="https://www.horrycounty.org/Portals/0/hccafe/branding/LogoEmblem.png">
            <a:extLst>
              <a:ext uri="{FF2B5EF4-FFF2-40B4-BE49-F238E27FC236}">
                <a16:creationId xmlns:a16="http://schemas.microsoft.com/office/drawing/2014/main" id="{A0F3BB46-9617-4D3A-81FD-2E83BF82E5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5339" y="5401560"/>
            <a:ext cx="1085661" cy="1091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2178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1735</TotalTime>
  <Words>955</Words>
  <Application>Microsoft Office PowerPoint</Application>
  <PresentationFormat>Widescreen</PresentationFormat>
  <Paragraphs>72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How to Respond to an  Horry County Government Solicitation</vt:lpstr>
      <vt:lpstr>What is a solicitation and where can I find it?</vt:lpstr>
      <vt:lpstr>IFB vs. RFP vs. RFQ</vt:lpstr>
      <vt:lpstr>Reviewing the Solicitation</vt:lpstr>
      <vt:lpstr>Reviewing the Solicitation (cont.)</vt:lpstr>
      <vt:lpstr>Reviewing the Solicitation (cont.)</vt:lpstr>
      <vt:lpstr>Pre-Bid/Proposal Meeting</vt:lpstr>
      <vt:lpstr>Preparing Your Submittal </vt:lpstr>
      <vt:lpstr>Submitting your Bid Documents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 r o c u r e m e n t  1 0 1</dc:title>
  <dc:creator>Demasi, Lauren</dc:creator>
  <cp:lastModifiedBy>DeMasi, Lauren</cp:lastModifiedBy>
  <cp:revision>92</cp:revision>
  <dcterms:created xsi:type="dcterms:W3CDTF">2022-07-13T17:29:34Z</dcterms:created>
  <dcterms:modified xsi:type="dcterms:W3CDTF">2023-10-19T15:18:52Z</dcterms:modified>
</cp:coreProperties>
</file>