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5" r:id="rId2"/>
    <p:sldId id="283" r:id="rId3"/>
    <p:sldId id="284" r:id="rId4"/>
    <p:sldId id="285" r:id="rId5"/>
    <p:sldId id="278" r:id="rId6"/>
    <p:sldId id="290" r:id="rId7"/>
    <p:sldId id="305" r:id="rId8"/>
    <p:sldId id="306" r:id="rId9"/>
    <p:sldId id="291" r:id="rId10"/>
    <p:sldId id="292" r:id="rId11"/>
    <p:sldId id="293" r:id="rId12"/>
    <p:sldId id="295" r:id="rId13"/>
    <p:sldId id="280" r:id="rId14"/>
    <p:sldId id="307" r:id="rId15"/>
    <p:sldId id="308" r:id="rId16"/>
    <p:sldId id="309" r:id="rId17"/>
    <p:sldId id="310" r:id="rId18"/>
    <p:sldId id="296" r:id="rId19"/>
    <p:sldId id="281" r:id="rId20"/>
    <p:sldId id="297" r:id="rId21"/>
    <p:sldId id="289" r:id="rId22"/>
    <p:sldId id="287" r:id="rId23"/>
    <p:sldId id="288" r:id="rId24"/>
    <p:sldId id="282" r:id="rId25"/>
    <p:sldId id="298" r:id="rId26"/>
    <p:sldId id="299" r:id="rId27"/>
    <p:sldId id="300" r:id="rId28"/>
    <p:sldId id="301" r:id="rId29"/>
    <p:sldId id="302" r:id="rId30"/>
    <p:sldId id="311" r:id="rId31"/>
    <p:sldId id="312" r:id="rId32"/>
    <p:sldId id="313" r:id="rId33"/>
    <p:sldId id="314" r:id="rId34"/>
    <p:sldId id="294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FFA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5" autoAdjust="0"/>
    <p:restoredTop sz="85132" autoAdjust="0"/>
  </p:normalViewPr>
  <p:slideViewPr>
    <p:cSldViewPr snapToGrid="0">
      <p:cViewPr varScale="1">
        <p:scale>
          <a:sx n="98" d="100"/>
          <a:sy n="98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6T00:41:02.3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6T00:41:05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1227,'795'18,"412"24,-1176-41,589 27,163 2,-739-29,0-1,0-2,0-3,0-1,80-22,-59 9,1 3,111-13,-36 7,62-13,451-103,-347 52,-191 57,2 5,129-9,90-16,550-95,-454 103,-236 26,271-54,-369 46,138-12,-175 26,0-2,0-3,86-32,-41 12,-41 10,-1-2,-1-4,74-46,-96 52,10 0,1 1,1 3,1 2,73-13,26-10,-121 33,1 2,-1 1,39 0,46-7,-75 6,88 0,-106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6T00:41:08.2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1 558,'443'1,"473"-3,-673-6,0-10,275-56,-443 57,-38 8,2 1,-1 2,51-2,-17 5,115-22,-109 12,80-2,-62 11,164-26,-148 9,211-12,70 5,-31 1,-262 24,311-15,502 4,-564 17,-172-2,494-19,45-23,135 42,-815-3,0-2,0-1,50-15,-51 11,0 2,1 1,53-2,109-6,1-1,138-1,22 1,0 31,-115-3,-172-10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6T00:41:12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13061 62,'-32'-2,"0"-1,-39-9,3 0,15 4,-17-2,-107-3,-96 11,-319 11,515-1,0 3,-122 34,151-35,0-3,-1-2,0-1,-92-7,2 1,-379 47,238-15,-760 90,1014-118,-545 33,242-20,-37-1,-1381-16,931 3,736 3,-1 3,-138 30,168-28,-59 1,61-7,-70 14,29 0,43-9,-71 22,82-20,-52 8,-23 6,-267 102,175-56,153-56,-100 15,97-21,-91 26,-106 25,107-30,-232 44,207-43,-205 22,110-18,-61 8,-101 16,236-25,-236 47,364-66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6T00:41:42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0 965,'17'-2,"-1"0,-1-2,1 1,0-2,-1 0,16-8,34-10,52-4,42-13,-121 27,1 2,0 2,1 1,0 2,59 0,64-8,-27 1,380 11,-269 4,-196-5,64-10,-62 6,58-1,-55 5,0-1,-1-3,0-3,69-20,128-19,-52 14,-132 21,1 4,1 3,110 1,1043-34,-1016 27,-125 11,152-25,-72-13,37-7,33-9,-127 28,225-69,-88 31,-184 56,88-4,14-2,6-5,313 3,1390 19,-959-2,-872-1,63-11,25-1,692 10,-413 7,570-3,-953-1,0-1,32-8,30-3,81 9,-112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1344A9-2E92-44B4-A8E2-9BDE9F984F0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1F7B17-05EA-42E1-B717-55F6CEC6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r>
              <a:rPr lang="en-US" baseline="0" dirty="0" smtClean="0"/>
              <a:t> Andy Markunas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4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0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4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37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8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is Hidden. To 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r>
              <a:rPr lang="en-US" baseline="0" dirty="0" smtClean="0"/>
              <a:t>be used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2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31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7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17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6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55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20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64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Joaquim</a:t>
            </a:r>
          </a:p>
          <a:p>
            <a:r>
              <a:rPr lang="en-US" dirty="0"/>
              <a:t>“1000-yea flood</a:t>
            </a:r>
            <a:r>
              <a:rPr lang="en-US" dirty="0" smtClean="0"/>
              <a:t>”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8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Matthew</a:t>
            </a:r>
          </a:p>
          <a:p>
            <a:r>
              <a:rPr lang="en-US" dirty="0"/>
              <a:t>Waccamaw River gage was damaged/did not function for a portion of the </a:t>
            </a:r>
            <a:r>
              <a:rPr lang="en-US" dirty="0" smtClean="0"/>
              <a:t>event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4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Florence</a:t>
            </a:r>
          </a:p>
          <a:p>
            <a:r>
              <a:rPr lang="en-US" dirty="0"/>
              <a:t>Proposed project would have been </a:t>
            </a:r>
            <a:r>
              <a:rPr lang="en-US" dirty="0" smtClean="0"/>
              <a:t>overtopped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75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Bertha</a:t>
            </a:r>
          </a:p>
          <a:p>
            <a:r>
              <a:rPr lang="en-US" dirty="0"/>
              <a:t>Did not </a:t>
            </a:r>
            <a:r>
              <a:rPr lang="en-US" dirty="0" smtClean="0"/>
              <a:t>model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8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hurricane event – extreme rainfall in Pee Dee and Waccamaw watersheds</a:t>
            </a:r>
          </a:p>
          <a:p>
            <a:r>
              <a:rPr lang="en-US" dirty="0"/>
              <a:t>Did not </a:t>
            </a:r>
            <a:r>
              <a:rPr lang="en-US" dirty="0" smtClean="0"/>
              <a:t>model</a:t>
            </a:r>
          </a:p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64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3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97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2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22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 smtClean="0"/>
              <a:t>Rick Karkowski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7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8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6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2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Thom Roth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Waccamaw River Watershed 1/10 the size of the Pee Dee River Watershed</a:t>
            </a:r>
          </a:p>
          <a:p>
            <a:r>
              <a:rPr lang="en-US" dirty="0" smtClean="0"/>
              <a:t>Rick Karkowski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F7B17-05EA-42E1-B717-55F6CEC606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8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3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0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C147-6D7D-4962-95BD-33D4CCE3D26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4179-8D22-4D65-A4FC-D230C793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2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2140526" y="1124376"/>
            <a:ext cx="7933371" cy="4312929"/>
          </a:xfrm>
        </p:spPr>
        <p:txBody>
          <a:bodyPr>
            <a:normAutofit/>
          </a:bodyPr>
          <a:lstStyle/>
          <a:p>
            <a:endParaRPr lang="en-US" sz="900" b="1" dirty="0">
              <a:latin typeface="Georgia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Bucksport Community Flood Mitigation Meeting 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Book Antiqua" panose="02040602050305030304" pitchFamily="18" charset="0"/>
              </a:rPr>
              <a:t>	</a:t>
            </a:r>
            <a:r>
              <a:rPr lang="en-US" sz="2800" dirty="0">
                <a:latin typeface="Book Antiqua" panose="02040602050305030304" pitchFamily="18" charset="0"/>
              </a:rPr>
              <a:t>Big Bull Landing Road Project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	</a:t>
            </a:r>
            <a:r>
              <a:rPr lang="en-US" sz="2800" dirty="0" err="1">
                <a:latin typeface="Book Antiqua" panose="02040602050305030304" pitchFamily="18" charset="0"/>
              </a:rPr>
              <a:t>Cowford</a:t>
            </a:r>
            <a:r>
              <a:rPr lang="en-US" sz="2800" dirty="0">
                <a:latin typeface="Book Antiqua" panose="02040602050305030304" pitchFamily="18" charset="0"/>
              </a:rPr>
              <a:t> Swamp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December 8, 2022</a:t>
            </a:r>
            <a:endParaRPr lang="en-US" sz="1600" b="1" u="sng" dirty="0">
              <a:latin typeface="Georgia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46011" y="2349040"/>
            <a:ext cx="6877394" cy="21405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Book Antiqua" panose="02040602050305030304" pitchFamily="18" charset="0"/>
              </a:rPr>
              <a:t>Horry County Government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79720"/>
              </p:ext>
            </p:extLst>
          </p:nvPr>
        </p:nvGraphicFramePr>
        <p:xfrm>
          <a:off x="9667350" y="4757979"/>
          <a:ext cx="2163290" cy="14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4" imgW="2238687" imgH="1523810" progId="">
                  <p:embed/>
                </p:oleObj>
              </mc:Choice>
              <mc:Fallback>
                <p:oleObj r:id="rId4" imgW="2238687" imgH="1523810" progId="">
                  <p:embed/>
                  <p:pic>
                    <p:nvPicPr>
                      <p:cNvPr id="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350" y="4757979"/>
                        <a:ext cx="2163290" cy="14768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81" y="4757979"/>
            <a:ext cx="1150774" cy="11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04C81-C8A1-AEF0-3154-EAE58551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29" y="206608"/>
            <a:ext cx="10079341" cy="6444783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38EAB5-AE0C-4A22-3284-57AD808C73DE}"/>
              </a:ext>
            </a:extLst>
          </p:cNvPr>
          <p:cNvSpPr txBox="1"/>
          <p:nvPr/>
        </p:nvSpPr>
        <p:spPr>
          <a:xfrm>
            <a:off x="7123421" y="357543"/>
            <a:ext cx="383791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PEE DEE RIVER AND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WACCAMAW RIVER WATERSHEDS</a:t>
            </a:r>
          </a:p>
        </p:txBody>
      </p:sp>
    </p:spTree>
    <p:extLst>
      <p:ext uri="{BB962C8B-B14F-4D97-AF65-F5344CB8AC3E}">
        <p14:creationId xmlns:p14="http://schemas.microsoft.com/office/powerpoint/2010/main" val="12098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00DA4-EDFB-3375-231C-186509080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508" y="79462"/>
            <a:ext cx="5302582" cy="6709714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44C05-F71E-CA35-96EB-85D7214E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25" y="105648"/>
            <a:ext cx="5302582" cy="6644199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96340-B610-BDC4-17B5-C3262A4A2384}"/>
              </a:ext>
            </a:extLst>
          </p:cNvPr>
          <p:cNvSpPr txBox="1"/>
          <p:nvPr/>
        </p:nvSpPr>
        <p:spPr>
          <a:xfrm>
            <a:off x="580464" y="5938535"/>
            <a:ext cx="18309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Normal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Flow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F965D-9E78-CEC3-711A-1A3DC7DB5486}"/>
              </a:ext>
            </a:extLst>
          </p:cNvPr>
          <p:cNvSpPr txBox="1"/>
          <p:nvPr/>
        </p:nvSpPr>
        <p:spPr>
          <a:xfrm>
            <a:off x="6207453" y="5947043"/>
            <a:ext cx="306045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Pee Dee River Backwater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Flooding Condition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C34EEEC-4A5C-BFAF-8E03-281B38FA40BD}"/>
              </a:ext>
            </a:extLst>
          </p:cNvPr>
          <p:cNvSpPr/>
          <p:nvPr/>
        </p:nvSpPr>
        <p:spPr>
          <a:xfrm rot="19538225">
            <a:off x="6516414" y="347914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E3A0F0D-5F9C-998F-494A-D1D9052FDC24}"/>
              </a:ext>
            </a:extLst>
          </p:cNvPr>
          <p:cNvSpPr/>
          <p:nvPr/>
        </p:nvSpPr>
        <p:spPr>
          <a:xfrm rot="19538225">
            <a:off x="7373008" y="491724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99F4D79-4092-D0DC-2BC1-6C137C38F79B}"/>
              </a:ext>
            </a:extLst>
          </p:cNvPr>
          <p:cNvSpPr/>
          <p:nvPr/>
        </p:nvSpPr>
        <p:spPr>
          <a:xfrm rot="485198">
            <a:off x="10815051" y="463002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638EB3-50EC-A789-B1C9-585AEF34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55" y="212513"/>
            <a:ext cx="8912033" cy="6308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F965D-9E78-CEC3-711A-1A3DC7DB5486}"/>
              </a:ext>
            </a:extLst>
          </p:cNvPr>
          <p:cNvSpPr txBox="1"/>
          <p:nvPr/>
        </p:nvSpPr>
        <p:spPr>
          <a:xfrm>
            <a:off x="2026548" y="415523"/>
            <a:ext cx="306045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Pee Dee River Backwater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Flooding Condition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C34EEEC-4A5C-BFAF-8E03-281B38FA40BD}"/>
              </a:ext>
            </a:extLst>
          </p:cNvPr>
          <p:cNvSpPr/>
          <p:nvPr/>
        </p:nvSpPr>
        <p:spPr>
          <a:xfrm rot="19538225">
            <a:off x="3237182" y="23367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E3A0F0D-5F9C-998F-494A-D1D9052FDC24}"/>
              </a:ext>
            </a:extLst>
          </p:cNvPr>
          <p:cNvSpPr/>
          <p:nvPr/>
        </p:nvSpPr>
        <p:spPr>
          <a:xfrm rot="19538225">
            <a:off x="5278795" y="539020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99F4D79-4092-D0DC-2BC1-6C137C38F79B}"/>
              </a:ext>
            </a:extLst>
          </p:cNvPr>
          <p:cNvSpPr/>
          <p:nvPr/>
        </p:nvSpPr>
        <p:spPr>
          <a:xfrm rot="485198">
            <a:off x="9599187" y="19288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8673617-FDF7-532B-54E2-97197FB7B6CB}"/>
              </a:ext>
            </a:extLst>
          </p:cNvPr>
          <p:cNvSpPr/>
          <p:nvPr/>
        </p:nvSpPr>
        <p:spPr>
          <a:xfrm rot="20893824">
            <a:off x="9570902" y="46627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FF5B2-7F83-00B8-5DBD-6402CCF4D4E6}"/>
              </a:ext>
            </a:extLst>
          </p:cNvPr>
          <p:cNvSpPr txBox="1"/>
          <p:nvPr/>
        </p:nvSpPr>
        <p:spPr>
          <a:xfrm rot="18618977">
            <a:off x="4837465" y="3734675"/>
            <a:ext cx="314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Flow Cross Section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34E324-4917-8AE4-DE83-2EA8F5D012D3}"/>
              </a:ext>
            </a:extLst>
          </p:cNvPr>
          <p:cNvSpPr/>
          <p:nvPr/>
        </p:nvSpPr>
        <p:spPr>
          <a:xfrm rot="18587714">
            <a:off x="6529545" y="2531859"/>
            <a:ext cx="937310" cy="137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C8263-2305-BFD8-AE04-A7763B2B7491}"/>
              </a:ext>
            </a:extLst>
          </p:cNvPr>
          <p:cNvSpPr txBox="1"/>
          <p:nvPr/>
        </p:nvSpPr>
        <p:spPr>
          <a:xfrm>
            <a:off x="7350814" y="1977545"/>
            <a:ext cx="2084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Project Area</a:t>
            </a:r>
          </a:p>
        </p:txBody>
      </p:sp>
    </p:spTree>
    <p:extLst>
      <p:ext uri="{BB962C8B-B14F-4D97-AF65-F5344CB8AC3E}">
        <p14:creationId xmlns:p14="http://schemas.microsoft.com/office/powerpoint/2010/main" val="29377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39" y="432173"/>
            <a:ext cx="9549636" cy="5895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893" y="62841"/>
            <a:ext cx="650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Bull Landing Road Raising and Bucksport Relief Channel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1505666" y="1443789"/>
            <a:ext cx="2715699" cy="2234437"/>
          </a:xfrm>
          <a:prstGeom prst="wedgeRectCallout">
            <a:avLst>
              <a:gd name="adj1" fmla="val 43026"/>
              <a:gd name="adj2" fmla="val 77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Raise Big Bull Landing Road approximately 2700 </a:t>
            </a:r>
            <a:r>
              <a:rPr lang="en-US" dirty="0" err="1" smtClean="0"/>
              <a:t>ft</a:t>
            </a:r>
            <a:r>
              <a:rPr lang="en-US" dirty="0" smtClean="0"/>
              <a:t> long and 7-8 feet high at it’s lowest point. The entire road will not be raised, just the portion in red.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8373979" y="1292535"/>
            <a:ext cx="2523193" cy="1512542"/>
          </a:xfrm>
          <a:prstGeom prst="wedgeRectCallout">
            <a:avLst>
              <a:gd name="adj1" fmla="val -36092"/>
              <a:gd name="adj2" fmla="val 116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 relief channel to allow for drainage when the crossing under Big Bull Landing is closed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5169" y="1781908"/>
            <a:ext cx="4325816" cy="4232030"/>
          </a:xfrm>
          <a:custGeom>
            <a:avLst/>
            <a:gdLst>
              <a:gd name="connsiteX0" fmla="*/ 11723 w 4325816"/>
              <a:gd name="connsiteY0" fmla="*/ 4220307 h 4232030"/>
              <a:gd name="connsiteX1" fmla="*/ 3317631 w 4325816"/>
              <a:gd name="connsiteY1" fmla="*/ 4232030 h 4232030"/>
              <a:gd name="connsiteX2" fmla="*/ 4325816 w 4325816"/>
              <a:gd name="connsiteY2" fmla="*/ 23446 h 4232030"/>
              <a:gd name="connsiteX3" fmla="*/ 0 w 4325816"/>
              <a:gd name="connsiteY3" fmla="*/ 0 h 4232030"/>
              <a:gd name="connsiteX4" fmla="*/ 11723 w 4325816"/>
              <a:gd name="connsiteY4" fmla="*/ 4220307 h 42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5816" h="4232030">
                <a:moveTo>
                  <a:pt x="11723" y="4220307"/>
                </a:moveTo>
                <a:lnTo>
                  <a:pt x="3317631" y="4232030"/>
                </a:lnTo>
                <a:lnTo>
                  <a:pt x="4325816" y="23446"/>
                </a:lnTo>
                <a:lnTo>
                  <a:pt x="0" y="0"/>
                </a:lnTo>
                <a:cubicBezTo>
                  <a:pt x="3908" y="1406769"/>
                  <a:pt x="7815" y="2813538"/>
                  <a:pt x="11723" y="422030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Hurricane Florence</a:t>
            </a:r>
          </a:p>
          <a:p>
            <a:r>
              <a:rPr lang="en-US" dirty="0">
                <a:solidFill>
                  <a:srgbClr val="FFFF00"/>
                </a:solidFill>
              </a:rPr>
              <a:t>Elevation </a:t>
            </a:r>
            <a:r>
              <a:rPr lang="en-US" dirty="0" smtClean="0">
                <a:solidFill>
                  <a:srgbClr val="FFFF00"/>
                </a:solidFill>
              </a:rPr>
              <a:t>16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Overtops Existing </a:t>
            </a:r>
            <a:r>
              <a:rPr lang="en-US" dirty="0" smtClean="0">
                <a:solidFill>
                  <a:srgbClr val="FFFF00"/>
                </a:solidFill>
              </a:rPr>
              <a:t>&amp; Raised Road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Height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2695538"/>
            <a:ext cx="4138246" cy="3341076"/>
          </a:xfrm>
          <a:custGeom>
            <a:avLst/>
            <a:gdLst>
              <a:gd name="connsiteX0" fmla="*/ 35169 w 4138246"/>
              <a:gd name="connsiteY0" fmla="*/ 3329353 h 3341076"/>
              <a:gd name="connsiteX1" fmla="*/ 3329354 w 4138246"/>
              <a:gd name="connsiteY1" fmla="*/ 3341076 h 3341076"/>
              <a:gd name="connsiteX2" fmla="*/ 4138246 w 4138246"/>
              <a:gd name="connsiteY2" fmla="*/ 11723 h 3341076"/>
              <a:gd name="connsiteX3" fmla="*/ 0 w 4138246"/>
              <a:gd name="connsiteY3" fmla="*/ 0 h 3341076"/>
              <a:gd name="connsiteX4" fmla="*/ 35169 w 4138246"/>
              <a:gd name="connsiteY4" fmla="*/ 3329353 h 334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246" h="3341076">
                <a:moveTo>
                  <a:pt x="35169" y="3329353"/>
                </a:moveTo>
                <a:lnTo>
                  <a:pt x="3329354" y="3341076"/>
                </a:lnTo>
                <a:lnTo>
                  <a:pt x="4138246" y="11723"/>
                </a:lnTo>
                <a:lnTo>
                  <a:pt x="0" y="0"/>
                </a:lnTo>
                <a:lnTo>
                  <a:pt x="35169" y="332935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Hurricane Matthew</a:t>
            </a:r>
          </a:p>
          <a:p>
            <a:r>
              <a:rPr lang="en-US" dirty="0">
                <a:solidFill>
                  <a:srgbClr val="FFFF00"/>
                </a:solidFill>
              </a:rPr>
              <a:t>Elevation </a:t>
            </a:r>
            <a:r>
              <a:rPr lang="en-US" dirty="0" smtClean="0">
                <a:solidFill>
                  <a:srgbClr val="FFFF00"/>
                </a:solidFill>
              </a:rPr>
              <a:t>13.6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Overtops Existing Road Height</a:t>
            </a:r>
          </a:p>
        </p:txBody>
      </p:sp>
      <p:sp>
        <p:nvSpPr>
          <p:cNvPr id="2" name="Freeform 1"/>
          <p:cNvSpPr/>
          <p:nvPr/>
        </p:nvSpPr>
        <p:spPr>
          <a:xfrm>
            <a:off x="11723" y="3341077"/>
            <a:ext cx="3974123" cy="2661138"/>
          </a:xfrm>
          <a:custGeom>
            <a:avLst/>
            <a:gdLst>
              <a:gd name="connsiteX0" fmla="*/ 3317631 w 3974123"/>
              <a:gd name="connsiteY0" fmla="*/ 2661138 h 2661138"/>
              <a:gd name="connsiteX1" fmla="*/ 35169 w 3974123"/>
              <a:gd name="connsiteY1" fmla="*/ 2661138 h 2661138"/>
              <a:gd name="connsiteX2" fmla="*/ 0 w 3974123"/>
              <a:gd name="connsiteY2" fmla="*/ 11723 h 2661138"/>
              <a:gd name="connsiteX3" fmla="*/ 3974123 w 3974123"/>
              <a:gd name="connsiteY3" fmla="*/ 0 h 2661138"/>
              <a:gd name="connsiteX4" fmla="*/ 3317631 w 3974123"/>
              <a:gd name="connsiteY4" fmla="*/ 2661138 h 26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123" h="2661138">
                <a:moveTo>
                  <a:pt x="3317631" y="2661138"/>
                </a:moveTo>
                <a:lnTo>
                  <a:pt x="35169" y="2661138"/>
                </a:lnTo>
                <a:lnTo>
                  <a:pt x="0" y="11723"/>
                </a:lnTo>
                <a:lnTo>
                  <a:pt x="3974123" y="0"/>
                </a:lnTo>
                <a:lnTo>
                  <a:pt x="3317631" y="266113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Juaquin Flood Event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Elevation 10.7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Overtops Existing Road Height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3793588" y="2213246"/>
            <a:ext cx="6470514" cy="1865279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/>
          <p:cNvSpPr/>
          <p:nvPr/>
        </p:nvSpPr>
        <p:spPr>
          <a:xfrm>
            <a:off x="3310182" y="4080913"/>
            <a:ext cx="7456292" cy="1928925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4692908" y="2001851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3793588" y="3986937"/>
            <a:ext cx="899320" cy="93977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9431711" y="2134860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0364" y="5548284"/>
            <a:ext cx="7750629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0546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05501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320823" y="2020750"/>
            <a:ext cx="1327002" cy="49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00931" y="259934"/>
            <a:ext cx="6868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Landing Road – Flood Elevations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4647825" y="3874295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21"/>
          <p:cNvSpPr/>
          <p:nvPr/>
        </p:nvSpPr>
        <p:spPr>
          <a:xfrm>
            <a:off x="9406181" y="3986936"/>
            <a:ext cx="857921" cy="98753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/>
          <p:cNvSpPr/>
          <p:nvPr/>
        </p:nvSpPr>
        <p:spPr>
          <a:xfrm>
            <a:off x="4279840" y="2123159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250" y="3650243"/>
            <a:ext cx="286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(Existing)- 8.0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Straight Connector 24"/>
          <p:cNvCxnSpPr>
            <a:stCxn id="24" idx="3"/>
          </p:cNvCxnSpPr>
          <p:nvPr/>
        </p:nvCxnSpPr>
        <p:spPr>
          <a:xfrm flipV="1">
            <a:off x="2909674" y="3878585"/>
            <a:ext cx="1636543" cy="249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7836" y="5451839"/>
            <a:ext cx="12405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PIPE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40334" y="1785810"/>
            <a:ext cx="32494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(Proposed)- 15.0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10705501" y="2268638"/>
            <a:ext cx="944418" cy="39932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29116" y="2764410"/>
            <a:ext cx="20628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Bucksport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40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2" grpId="0" animBg="1"/>
      <p:bldP spid="31" grpId="0" animBg="1"/>
      <p:bldP spid="5" grpId="0" animBg="1"/>
      <p:bldP spid="7" grpId="0" animBg="1"/>
      <p:bldP spid="23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3310182" y="2142809"/>
            <a:ext cx="7456292" cy="3867030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4625175" y="1919156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3793588" y="3986937"/>
            <a:ext cx="899320" cy="93977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9363978" y="2052165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0364" y="5548284"/>
            <a:ext cx="7750629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0546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05501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470030" y="1503398"/>
            <a:ext cx="7506861" cy="1"/>
          </a:xfrm>
          <a:prstGeom prst="line">
            <a:avLst/>
          </a:prstGeom>
          <a:ln w="38100">
            <a:solidFill>
              <a:srgbClr val="4C34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06617" y="3408538"/>
            <a:ext cx="8570274" cy="14532"/>
          </a:xfrm>
          <a:prstGeom prst="line">
            <a:avLst/>
          </a:prstGeom>
          <a:ln w="38100">
            <a:solidFill>
              <a:srgbClr val="4C34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250" y="3120796"/>
            <a:ext cx="21885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 Joaquin 10.7 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310181" y="1914174"/>
            <a:ext cx="1327002" cy="49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0702" y="1683341"/>
            <a:ext cx="32494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(Proposed)- 15.0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4" y="1279665"/>
            <a:ext cx="34049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Hurricane Florence  - 16.1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470031" y="2583486"/>
            <a:ext cx="7511235" cy="34834"/>
          </a:xfrm>
          <a:prstGeom prst="line">
            <a:avLst/>
          </a:prstGeom>
          <a:ln w="38100">
            <a:solidFill>
              <a:srgbClr val="4C34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00931" y="259934"/>
            <a:ext cx="6868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Landing Road – Flood Elevations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45129" y="2420976"/>
            <a:ext cx="34611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Hurricane Matthew </a:t>
            </a:r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13.6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4647825" y="3874295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21"/>
          <p:cNvSpPr/>
          <p:nvPr/>
        </p:nvSpPr>
        <p:spPr>
          <a:xfrm>
            <a:off x="9406181" y="3986936"/>
            <a:ext cx="857921" cy="98753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/>
          <p:cNvSpPr/>
          <p:nvPr/>
        </p:nvSpPr>
        <p:spPr>
          <a:xfrm>
            <a:off x="4234757" y="2050135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250" y="3650243"/>
            <a:ext cx="286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(Existing)- 8.0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Straight Connector 24"/>
          <p:cNvCxnSpPr>
            <a:stCxn id="24" idx="3"/>
          </p:cNvCxnSpPr>
          <p:nvPr/>
        </p:nvCxnSpPr>
        <p:spPr>
          <a:xfrm flipV="1">
            <a:off x="2909674" y="3878585"/>
            <a:ext cx="1636543" cy="249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7836" y="5451839"/>
            <a:ext cx="12405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PIPE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9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11723" y="1594338"/>
            <a:ext cx="12098215" cy="4747847"/>
          </a:xfrm>
          <a:custGeom>
            <a:avLst/>
            <a:gdLst>
              <a:gd name="connsiteX0" fmla="*/ 0 w 12098215"/>
              <a:gd name="connsiteY0" fmla="*/ 4747847 h 4747847"/>
              <a:gd name="connsiteX1" fmla="*/ 3259015 w 12098215"/>
              <a:gd name="connsiteY1" fmla="*/ 4642339 h 4747847"/>
              <a:gd name="connsiteX2" fmla="*/ 3399692 w 12098215"/>
              <a:gd name="connsiteY2" fmla="*/ 4079631 h 4747847"/>
              <a:gd name="connsiteX3" fmla="*/ 3810000 w 12098215"/>
              <a:gd name="connsiteY3" fmla="*/ 2379785 h 4747847"/>
              <a:gd name="connsiteX4" fmla="*/ 4677508 w 12098215"/>
              <a:gd name="connsiteY4" fmla="*/ 2391508 h 4747847"/>
              <a:gd name="connsiteX5" fmla="*/ 4677508 w 12098215"/>
              <a:gd name="connsiteY5" fmla="*/ 2286000 h 4747847"/>
              <a:gd name="connsiteX6" fmla="*/ 9378462 w 12098215"/>
              <a:gd name="connsiteY6" fmla="*/ 2274277 h 4747847"/>
              <a:gd name="connsiteX7" fmla="*/ 9413631 w 12098215"/>
              <a:gd name="connsiteY7" fmla="*/ 2414954 h 4747847"/>
              <a:gd name="connsiteX8" fmla="*/ 10257692 w 12098215"/>
              <a:gd name="connsiteY8" fmla="*/ 2379785 h 4747847"/>
              <a:gd name="connsiteX9" fmla="*/ 10738339 w 12098215"/>
              <a:gd name="connsiteY9" fmla="*/ 4396154 h 4747847"/>
              <a:gd name="connsiteX10" fmla="*/ 12074769 w 12098215"/>
              <a:gd name="connsiteY10" fmla="*/ 4407877 h 4747847"/>
              <a:gd name="connsiteX11" fmla="*/ 12098215 w 12098215"/>
              <a:gd name="connsiteY11" fmla="*/ 0 h 4747847"/>
              <a:gd name="connsiteX12" fmla="*/ 58615 w 12098215"/>
              <a:gd name="connsiteY12" fmla="*/ 152400 h 4747847"/>
              <a:gd name="connsiteX13" fmla="*/ 0 w 12098215"/>
              <a:gd name="connsiteY13" fmla="*/ 4747847 h 474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98215" h="4747847">
                <a:moveTo>
                  <a:pt x="0" y="4747847"/>
                </a:moveTo>
                <a:lnTo>
                  <a:pt x="3259015" y="4642339"/>
                </a:lnTo>
                <a:lnTo>
                  <a:pt x="3399692" y="4079631"/>
                </a:lnTo>
                <a:lnTo>
                  <a:pt x="3810000" y="2379785"/>
                </a:lnTo>
                <a:lnTo>
                  <a:pt x="4677508" y="2391508"/>
                </a:lnTo>
                <a:lnTo>
                  <a:pt x="4677508" y="2286000"/>
                </a:lnTo>
                <a:lnTo>
                  <a:pt x="9378462" y="2274277"/>
                </a:lnTo>
                <a:lnTo>
                  <a:pt x="9413631" y="2414954"/>
                </a:lnTo>
                <a:lnTo>
                  <a:pt x="10257692" y="2379785"/>
                </a:lnTo>
                <a:lnTo>
                  <a:pt x="10738339" y="4396154"/>
                </a:lnTo>
                <a:lnTo>
                  <a:pt x="12074769" y="4407877"/>
                </a:lnTo>
                <a:lnTo>
                  <a:pt x="12098215" y="0"/>
                </a:lnTo>
                <a:lnTo>
                  <a:pt x="58615" y="152400"/>
                </a:lnTo>
                <a:lnTo>
                  <a:pt x="0" y="474784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/>
          <p:cNvSpPr/>
          <p:nvPr/>
        </p:nvSpPr>
        <p:spPr>
          <a:xfrm>
            <a:off x="3310182" y="4080913"/>
            <a:ext cx="7456292" cy="1928925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3793588" y="3986937"/>
            <a:ext cx="899320" cy="93977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0364" y="5548284"/>
            <a:ext cx="7750629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0546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05501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83483" y="259934"/>
            <a:ext cx="65031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Landing Road Without Project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4647825" y="3874295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21"/>
          <p:cNvSpPr/>
          <p:nvPr/>
        </p:nvSpPr>
        <p:spPr>
          <a:xfrm>
            <a:off x="9406181" y="3986936"/>
            <a:ext cx="857921" cy="98753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87836" y="5451839"/>
            <a:ext cx="12405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PIPE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187811" y="3510705"/>
            <a:ext cx="20628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Bucksport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10747044" y="3207733"/>
            <a:ext cx="944418" cy="39932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2161309"/>
            <a:ext cx="4223905" cy="3823855"/>
          </a:xfrm>
          <a:custGeom>
            <a:avLst/>
            <a:gdLst>
              <a:gd name="connsiteX0" fmla="*/ 114300 w 4109605"/>
              <a:gd name="connsiteY0" fmla="*/ 3761509 h 3823855"/>
              <a:gd name="connsiteX1" fmla="*/ 3158836 w 4109605"/>
              <a:gd name="connsiteY1" fmla="*/ 3823855 h 3823855"/>
              <a:gd name="connsiteX2" fmla="*/ 4109605 w 4109605"/>
              <a:gd name="connsiteY2" fmla="*/ 51955 h 3823855"/>
              <a:gd name="connsiteX3" fmla="*/ 0 w 4109605"/>
              <a:gd name="connsiteY3" fmla="*/ 0 h 3823855"/>
              <a:gd name="connsiteX4" fmla="*/ 114300 w 4109605"/>
              <a:gd name="connsiteY4" fmla="*/ 3761509 h 382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605" h="3823855">
                <a:moveTo>
                  <a:pt x="114300" y="3761509"/>
                </a:moveTo>
                <a:lnTo>
                  <a:pt x="3158836" y="3823855"/>
                </a:lnTo>
                <a:lnTo>
                  <a:pt x="4109605" y="51955"/>
                </a:lnTo>
                <a:lnTo>
                  <a:pt x="0" y="0"/>
                </a:lnTo>
                <a:lnTo>
                  <a:pt x="114300" y="37615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/>
          <p:cNvSpPr/>
          <p:nvPr/>
        </p:nvSpPr>
        <p:spPr>
          <a:xfrm>
            <a:off x="3310182" y="2142809"/>
            <a:ext cx="7456292" cy="3867030"/>
          </a:xfrm>
          <a:prstGeom prst="trapezoi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4625175" y="1919156"/>
            <a:ext cx="4781006" cy="209007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9363978" y="2052165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0364" y="5548284"/>
            <a:ext cx="7750629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0546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05501" y="5548284"/>
            <a:ext cx="339635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310181" y="1914174"/>
            <a:ext cx="1327002" cy="49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00931" y="259934"/>
            <a:ext cx="70761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Landing Road With Project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rapezoid 22"/>
          <p:cNvSpPr/>
          <p:nvPr/>
        </p:nvSpPr>
        <p:spPr>
          <a:xfrm>
            <a:off x="4234757" y="2050135"/>
            <a:ext cx="413068" cy="83729"/>
          </a:xfrm>
          <a:prstGeom prst="trapezoi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87836" y="5451839"/>
            <a:ext cx="12405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PIPE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8672" y="5673410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318003" y="5365653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709693" y="5748542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716901" y="5504705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17432" y="5098822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98065" y="5214943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021793" y="4949614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678429" y="5685748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553259" y="4888554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763427" y="5365653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919142" y="5052897"/>
            <a:ext cx="584522" cy="324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15232" y="1584186"/>
            <a:ext cx="224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Bull Landing Road 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0705501" y="2268638"/>
            <a:ext cx="944418" cy="39932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0129116" y="2764410"/>
            <a:ext cx="20628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Bucksport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222738" y="680586"/>
            <a:ext cx="2387527" cy="1089599"/>
          </a:xfrm>
          <a:prstGeom prst="wedgeRectCallout">
            <a:avLst>
              <a:gd name="adj1" fmla="val 141385"/>
              <a:gd name="adj2" fmla="val 6107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Protects Bucksport for Flood Event up to Elevation of 15-ft 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66961-8535-1CBB-7EDD-B41F9467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939" y="1174843"/>
            <a:ext cx="8670122" cy="541813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AABAC6-8D6C-B331-EF87-701B6DD3DB19}"/>
              </a:ext>
            </a:extLst>
          </p:cNvPr>
          <p:cNvCxnSpPr>
            <a:cxnSpLocks/>
          </p:cNvCxnSpPr>
          <p:nvPr/>
        </p:nvCxnSpPr>
        <p:spPr>
          <a:xfrm flipV="1">
            <a:off x="7962735" y="3281904"/>
            <a:ext cx="174790" cy="914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608C5E-CB5D-493E-19F3-557F7F78C96B}"/>
              </a:ext>
            </a:extLst>
          </p:cNvPr>
          <p:cNvCxnSpPr>
            <a:cxnSpLocks/>
          </p:cNvCxnSpPr>
          <p:nvPr/>
        </p:nvCxnSpPr>
        <p:spPr>
          <a:xfrm flipV="1">
            <a:off x="6642540" y="3285896"/>
            <a:ext cx="520260" cy="910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D895F7-E2A6-F8F3-B900-2AC234E7A02C}"/>
              </a:ext>
            </a:extLst>
          </p:cNvPr>
          <p:cNvSpPr txBox="1"/>
          <p:nvPr/>
        </p:nvSpPr>
        <p:spPr>
          <a:xfrm>
            <a:off x="3727596" y="3175277"/>
            <a:ext cx="23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Main Flow Area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F5B5BA-3A41-3309-C22D-160717B2BE89}"/>
              </a:ext>
            </a:extLst>
          </p:cNvPr>
          <p:cNvCxnSpPr>
            <a:cxnSpLocks/>
          </p:cNvCxnSpPr>
          <p:nvPr/>
        </p:nvCxnSpPr>
        <p:spPr>
          <a:xfrm>
            <a:off x="7777656" y="1811932"/>
            <a:ext cx="1324303" cy="0"/>
          </a:xfrm>
          <a:prstGeom prst="straightConnector1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2FF2FC-4986-EB11-0854-3B037B0ED641}"/>
              </a:ext>
            </a:extLst>
          </p:cNvPr>
          <p:cNvCxnSpPr>
            <a:cxnSpLocks/>
          </p:cNvCxnSpPr>
          <p:nvPr/>
        </p:nvCxnSpPr>
        <p:spPr>
          <a:xfrm flipH="1">
            <a:off x="6400800" y="1811932"/>
            <a:ext cx="137685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7336B-AB24-6F81-5C99-08B80019E768}"/>
              </a:ext>
            </a:extLst>
          </p:cNvPr>
          <p:cNvCxnSpPr/>
          <p:nvPr/>
        </p:nvCxnSpPr>
        <p:spPr>
          <a:xfrm>
            <a:off x="6400800" y="1696318"/>
            <a:ext cx="0" cy="24173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D88B9A-4C7F-ACDE-2C4C-2E92E5A70A45}"/>
              </a:ext>
            </a:extLst>
          </p:cNvPr>
          <p:cNvCxnSpPr/>
          <p:nvPr/>
        </p:nvCxnSpPr>
        <p:spPr>
          <a:xfrm>
            <a:off x="9107214" y="1691063"/>
            <a:ext cx="0" cy="24173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0EA3E2-E618-4F6B-B1DB-6773C79842FF}"/>
              </a:ext>
            </a:extLst>
          </p:cNvPr>
          <p:cNvSpPr txBox="1"/>
          <p:nvPr/>
        </p:nvSpPr>
        <p:spPr>
          <a:xfrm>
            <a:off x="6716111" y="1444070"/>
            <a:ext cx="306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Bull Landing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C5A9B3-6D49-F83E-FC92-4CE75912B3D2}"/>
              </a:ext>
            </a:extLst>
          </p:cNvPr>
          <p:cNvSpPr txBox="1"/>
          <p:nvPr/>
        </p:nvSpPr>
        <p:spPr>
          <a:xfrm>
            <a:off x="3899338" y="261922"/>
            <a:ext cx="459773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Pee Dee River Flood Flow Cross Section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At Big Bull Landing Road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1F5E93-8290-46B5-5BAF-08CBE4EAB2B8}"/>
              </a:ext>
            </a:extLst>
          </p:cNvPr>
          <p:cNvSpPr txBox="1"/>
          <p:nvPr/>
        </p:nvSpPr>
        <p:spPr>
          <a:xfrm>
            <a:off x="3843773" y="3449122"/>
            <a:ext cx="174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120,300 sq. ft.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F081CB-5C6A-B955-1E21-0C337214B126}"/>
              </a:ext>
            </a:extLst>
          </p:cNvPr>
          <p:cNvSpPr txBox="1"/>
          <p:nvPr/>
        </p:nvSpPr>
        <p:spPr>
          <a:xfrm>
            <a:off x="5620136" y="4139382"/>
            <a:ext cx="11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Ineffective Flow Area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7E090A-6068-01E2-B288-CEBC50B90ADD}"/>
              </a:ext>
            </a:extLst>
          </p:cNvPr>
          <p:cNvSpPr txBox="1"/>
          <p:nvPr/>
        </p:nvSpPr>
        <p:spPr>
          <a:xfrm>
            <a:off x="6920794" y="4139382"/>
            <a:ext cx="11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Ineffective Flow Area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A96C7D-4854-D59C-1800-0F87A48536A5}"/>
              </a:ext>
            </a:extLst>
          </p:cNvPr>
          <p:cNvSpPr txBox="1"/>
          <p:nvPr/>
        </p:nvSpPr>
        <p:spPr>
          <a:xfrm>
            <a:off x="8076932" y="1973752"/>
            <a:ext cx="306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Area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27786F1-0474-A3CF-B473-16DF27DE3BFB}"/>
              </a:ext>
            </a:extLst>
          </p:cNvPr>
          <p:cNvCxnSpPr>
            <a:cxnSpLocks/>
          </p:cNvCxnSpPr>
          <p:nvPr/>
        </p:nvCxnSpPr>
        <p:spPr>
          <a:xfrm>
            <a:off x="8791575" y="2449022"/>
            <a:ext cx="310384" cy="0"/>
          </a:xfrm>
          <a:prstGeom prst="straightConnector1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ACAC776-758F-B3CD-4BBB-E0725D1AB6ED}"/>
              </a:ext>
            </a:extLst>
          </p:cNvPr>
          <p:cNvCxnSpPr>
            <a:cxnSpLocks/>
          </p:cNvCxnSpPr>
          <p:nvPr/>
        </p:nvCxnSpPr>
        <p:spPr>
          <a:xfrm flipH="1">
            <a:off x="8381940" y="2450119"/>
            <a:ext cx="40963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00BA5AF-1113-5345-67CF-A36463A2A0DC}"/>
              </a:ext>
            </a:extLst>
          </p:cNvPr>
          <p:cNvCxnSpPr/>
          <p:nvPr/>
        </p:nvCxnSpPr>
        <p:spPr>
          <a:xfrm>
            <a:off x="8399079" y="2328153"/>
            <a:ext cx="0" cy="24173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01BF473-F46C-FB3F-D5AC-EC16769420B3}"/>
              </a:ext>
            </a:extLst>
          </p:cNvPr>
          <p:cNvCxnSpPr/>
          <p:nvPr/>
        </p:nvCxnSpPr>
        <p:spPr>
          <a:xfrm>
            <a:off x="9107214" y="2328153"/>
            <a:ext cx="0" cy="24173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B056C2E-E495-78F1-7A3D-B1149EECC9EC}"/>
              </a:ext>
            </a:extLst>
          </p:cNvPr>
          <p:cNvSpPr/>
          <p:nvPr/>
        </p:nvSpPr>
        <p:spPr>
          <a:xfrm>
            <a:off x="6955631" y="3176588"/>
            <a:ext cx="554832" cy="323850"/>
          </a:xfrm>
          <a:custGeom>
            <a:avLst/>
            <a:gdLst>
              <a:gd name="connsiteX0" fmla="*/ 0 w 554832"/>
              <a:gd name="connsiteY0" fmla="*/ 0 h 323850"/>
              <a:gd name="connsiteX1" fmla="*/ 554832 w 554832"/>
              <a:gd name="connsiteY1" fmla="*/ 0 h 323850"/>
              <a:gd name="connsiteX2" fmla="*/ 466725 w 554832"/>
              <a:gd name="connsiteY2" fmla="*/ 52387 h 323850"/>
              <a:gd name="connsiteX3" fmla="*/ 352425 w 554832"/>
              <a:gd name="connsiteY3" fmla="*/ 80962 h 323850"/>
              <a:gd name="connsiteX4" fmla="*/ 288132 w 554832"/>
              <a:gd name="connsiteY4" fmla="*/ 126206 h 323850"/>
              <a:gd name="connsiteX5" fmla="*/ 247650 w 554832"/>
              <a:gd name="connsiteY5" fmla="*/ 209550 h 323850"/>
              <a:gd name="connsiteX6" fmla="*/ 211932 w 554832"/>
              <a:gd name="connsiteY6" fmla="*/ 304800 h 323850"/>
              <a:gd name="connsiteX7" fmla="*/ 183357 w 554832"/>
              <a:gd name="connsiteY7" fmla="*/ 323850 h 323850"/>
              <a:gd name="connsiteX8" fmla="*/ 138113 w 554832"/>
              <a:gd name="connsiteY8" fmla="*/ 323850 h 323850"/>
              <a:gd name="connsiteX9" fmla="*/ 73819 w 554832"/>
              <a:gd name="connsiteY9" fmla="*/ 226218 h 323850"/>
              <a:gd name="connsiteX10" fmla="*/ 45244 w 554832"/>
              <a:gd name="connsiteY10" fmla="*/ 145256 h 323850"/>
              <a:gd name="connsiteX11" fmla="*/ 0 w 554832"/>
              <a:gd name="connsiteY11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832" h="323850">
                <a:moveTo>
                  <a:pt x="0" y="0"/>
                </a:moveTo>
                <a:lnTo>
                  <a:pt x="554832" y="0"/>
                </a:lnTo>
                <a:lnTo>
                  <a:pt x="466725" y="52387"/>
                </a:lnTo>
                <a:lnTo>
                  <a:pt x="352425" y="80962"/>
                </a:lnTo>
                <a:lnTo>
                  <a:pt x="288132" y="126206"/>
                </a:lnTo>
                <a:lnTo>
                  <a:pt x="247650" y="209550"/>
                </a:lnTo>
                <a:lnTo>
                  <a:pt x="211932" y="304800"/>
                </a:lnTo>
                <a:lnTo>
                  <a:pt x="183357" y="323850"/>
                </a:lnTo>
                <a:lnTo>
                  <a:pt x="138113" y="323850"/>
                </a:lnTo>
                <a:lnTo>
                  <a:pt x="73819" y="226218"/>
                </a:lnTo>
                <a:lnTo>
                  <a:pt x="45244" y="14525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 w="0">
            <a:solidFill>
              <a:schemeClr val="tx1">
                <a:lumMod val="95000"/>
                <a:lumOff val="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28411C9-7515-9E7F-0873-79CBABD17967}"/>
              </a:ext>
            </a:extLst>
          </p:cNvPr>
          <p:cNvSpPr/>
          <p:nvPr/>
        </p:nvSpPr>
        <p:spPr>
          <a:xfrm>
            <a:off x="7862888" y="3174206"/>
            <a:ext cx="476250" cy="371475"/>
          </a:xfrm>
          <a:custGeom>
            <a:avLst/>
            <a:gdLst>
              <a:gd name="connsiteX0" fmla="*/ 0 w 476250"/>
              <a:gd name="connsiteY0" fmla="*/ 2382 h 371475"/>
              <a:gd name="connsiteX1" fmla="*/ 476250 w 476250"/>
              <a:gd name="connsiteY1" fmla="*/ 0 h 371475"/>
              <a:gd name="connsiteX2" fmla="*/ 466725 w 476250"/>
              <a:gd name="connsiteY2" fmla="*/ 28575 h 371475"/>
              <a:gd name="connsiteX3" fmla="*/ 381000 w 476250"/>
              <a:gd name="connsiteY3" fmla="*/ 166688 h 371475"/>
              <a:gd name="connsiteX4" fmla="*/ 330993 w 476250"/>
              <a:gd name="connsiteY4" fmla="*/ 276225 h 371475"/>
              <a:gd name="connsiteX5" fmla="*/ 290512 w 476250"/>
              <a:gd name="connsiteY5" fmla="*/ 309563 h 371475"/>
              <a:gd name="connsiteX6" fmla="*/ 271462 w 476250"/>
              <a:gd name="connsiteY6" fmla="*/ 352425 h 371475"/>
              <a:gd name="connsiteX7" fmla="*/ 264318 w 476250"/>
              <a:gd name="connsiteY7" fmla="*/ 371475 h 371475"/>
              <a:gd name="connsiteX8" fmla="*/ 219075 w 476250"/>
              <a:gd name="connsiteY8" fmla="*/ 333375 h 371475"/>
              <a:gd name="connsiteX9" fmla="*/ 180975 w 476250"/>
              <a:gd name="connsiteY9" fmla="*/ 247650 h 371475"/>
              <a:gd name="connsiteX10" fmla="*/ 138112 w 476250"/>
              <a:gd name="connsiteY10" fmla="*/ 128588 h 371475"/>
              <a:gd name="connsiteX11" fmla="*/ 116681 w 476250"/>
              <a:gd name="connsiteY11" fmla="*/ 71438 h 371475"/>
              <a:gd name="connsiteX12" fmla="*/ 104775 w 476250"/>
              <a:gd name="connsiteY12" fmla="*/ 45244 h 371475"/>
              <a:gd name="connsiteX13" fmla="*/ 69056 w 476250"/>
              <a:gd name="connsiteY13" fmla="*/ 42863 h 371475"/>
              <a:gd name="connsiteX14" fmla="*/ 0 w 476250"/>
              <a:gd name="connsiteY14" fmla="*/ 2382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6250" h="371475">
                <a:moveTo>
                  <a:pt x="0" y="2382"/>
                </a:moveTo>
                <a:lnTo>
                  <a:pt x="476250" y="0"/>
                </a:lnTo>
                <a:lnTo>
                  <a:pt x="466725" y="28575"/>
                </a:lnTo>
                <a:lnTo>
                  <a:pt x="381000" y="166688"/>
                </a:lnTo>
                <a:lnTo>
                  <a:pt x="330993" y="276225"/>
                </a:lnTo>
                <a:lnTo>
                  <a:pt x="290512" y="309563"/>
                </a:lnTo>
                <a:lnTo>
                  <a:pt x="271462" y="352425"/>
                </a:lnTo>
                <a:lnTo>
                  <a:pt x="264318" y="371475"/>
                </a:lnTo>
                <a:lnTo>
                  <a:pt x="219075" y="333375"/>
                </a:lnTo>
                <a:lnTo>
                  <a:pt x="180975" y="247650"/>
                </a:lnTo>
                <a:lnTo>
                  <a:pt x="138112" y="128588"/>
                </a:lnTo>
                <a:lnTo>
                  <a:pt x="116681" y="71438"/>
                </a:lnTo>
                <a:lnTo>
                  <a:pt x="104775" y="45244"/>
                </a:lnTo>
                <a:lnTo>
                  <a:pt x="69056" y="42863"/>
                </a:lnTo>
                <a:lnTo>
                  <a:pt x="0" y="23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D305E23-A786-DC2C-6646-AD800650527F}"/>
              </a:ext>
            </a:extLst>
          </p:cNvPr>
          <p:cNvSpPr/>
          <p:nvPr/>
        </p:nvSpPr>
        <p:spPr>
          <a:xfrm>
            <a:off x="8339138" y="3171825"/>
            <a:ext cx="840581" cy="461963"/>
          </a:xfrm>
          <a:custGeom>
            <a:avLst/>
            <a:gdLst>
              <a:gd name="connsiteX0" fmla="*/ 0 w 840581"/>
              <a:gd name="connsiteY0" fmla="*/ 2381 h 461963"/>
              <a:gd name="connsiteX1" fmla="*/ 0 w 840581"/>
              <a:gd name="connsiteY1" fmla="*/ 2381 h 461963"/>
              <a:gd name="connsiteX2" fmla="*/ 840581 w 840581"/>
              <a:gd name="connsiteY2" fmla="*/ 0 h 461963"/>
              <a:gd name="connsiteX3" fmla="*/ 795337 w 840581"/>
              <a:gd name="connsiteY3" fmla="*/ 59531 h 461963"/>
              <a:gd name="connsiteX4" fmla="*/ 728662 w 840581"/>
              <a:gd name="connsiteY4" fmla="*/ 204788 h 461963"/>
              <a:gd name="connsiteX5" fmla="*/ 707231 w 840581"/>
              <a:gd name="connsiteY5" fmla="*/ 240506 h 461963"/>
              <a:gd name="connsiteX6" fmla="*/ 638175 w 840581"/>
              <a:gd name="connsiteY6" fmla="*/ 381000 h 461963"/>
              <a:gd name="connsiteX7" fmla="*/ 581025 w 840581"/>
              <a:gd name="connsiteY7" fmla="*/ 447675 h 461963"/>
              <a:gd name="connsiteX8" fmla="*/ 547687 w 840581"/>
              <a:gd name="connsiteY8" fmla="*/ 461963 h 461963"/>
              <a:gd name="connsiteX9" fmla="*/ 492918 w 840581"/>
              <a:gd name="connsiteY9" fmla="*/ 402431 h 461963"/>
              <a:gd name="connsiteX10" fmla="*/ 452437 w 840581"/>
              <a:gd name="connsiteY10" fmla="*/ 395288 h 461963"/>
              <a:gd name="connsiteX11" fmla="*/ 385762 w 840581"/>
              <a:gd name="connsiteY11" fmla="*/ 321469 h 461963"/>
              <a:gd name="connsiteX12" fmla="*/ 271462 w 840581"/>
              <a:gd name="connsiteY12" fmla="*/ 150019 h 461963"/>
              <a:gd name="connsiteX13" fmla="*/ 228600 w 840581"/>
              <a:gd name="connsiteY13" fmla="*/ 130969 h 461963"/>
              <a:gd name="connsiteX14" fmla="*/ 180975 w 840581"/>
              <a:gd name="connsiteY14" fmla="*/ 88106 h 461963"/>
              <a:gd name="connsiteX15" fmla="*/ 114300 w 840581"/>
              <a:gd name="connsiteY15" fmla="*/ 83344 h 461963"/>
              <a:gd name="connsiteX16" fmla="*/ 52387 w 840581"/>
              <a:gd name="connsiteY16" fmla="*/ 30956 h 461963"/>
              <a:gd name="connsiteX17" fmla="*/ 0 w 840581"/>
              <a:gd name="connsiteY17" fmla="*/ 2381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0581" h="461963">
                <a:moveTo>
                  <a:pt x="0" y="2381"/>
                </a:moveTo>
                <a:lnTo>
                  <a:pt x="0" y="2381"/>
                </a:lnTo>
                <a:lnTo>
                  <a:pt x="840581" y="0"/>
                </a:lnTo>
                <a:lnTo>
                  <a:pt x="795337" y="59531"/>
                </a:lnTo>
                <a:lnTo>
                  <a:pt x="728662" y="204788"/>
                </a:lnTo>
                <a:lnTo>
                  <a:pt x="707231" y="240506"/>
                </a:lnTo>
                <a:lnTo>
                  <a:pt x="638175" y="381000"/>
                </a:lnTo>
                <a:lnTo>
                  <a:pt x="581025" y="447675"/>
                </a:lnTo>
                <a:lnTo>
                  <a:pt x="547687" y="461963"/>
                </a:lnTo>
                <a:lnTo>
                  <a:pt x="492918" y="402431"/>
                </a:lnTo>
                <a:lnTo>
                  <a:pt x="452437" y="395288"/>
                </a:lnTo>
                <a:lnTo>
                  <a:pt x="385762" y="321469"/>
                </a:lnTo>
                <a:lnTo>
                  <a:pt x="271462" y="150019"/>
                </a:lnTo>
                <a:lnTo>
                  <a:pt x="228600" y="130969"/>
                </a:lnTo>
                <a:lnTo>
                  <a:pt x="180975" y="88106"/>
                </a:lnTo>
                <a:lnTo>
                  <a:pt x="114300" y="83344"/>
                </a:lnTo>
                <a:lnTo>
                  <a:pt x="52387" y="30956"/>
                </a:lnTo>
                <a:lnTo>
                  <a:pt x="0" y="238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67BA39-1F12-3B5B-61C4-7B0F1FCD41E2}"/>
              </a:ext>
            </a:extLst>
          </p:cNvPr>
          <p:cNvSpPr txBox="1"/>
          <p:nvPr/>
        </p:nvSpPr>
        <p:spPr>
          <a:xfrm>
            <a:off x="8185204" y="3677857"/>
            <a:ext cx="23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Blocked Area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141D1F-8CC1-4349-3BA6-E099FBA998A6}"/>
              </a:ext>
            </a:extLst>
          </p:cNvPr>
          <p:cNvSpPr txBox="1"/>
          <p:nvPr/>
        </p:nvSpPr>
        <p:spPr>
          <a:xfrm>
            <a:off x="8316042" y="3914978"/>
            <a:ext cx="174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8,590 sq. ft.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269738-98A1-D948-1DF3-27002585FB47}"/>
              </a:ext>
            </a:extLst>
          </p:cNvPr>
          <p:cNvSpPr txBox="1"/>
          <p:nvPr/>
        </p:nvSpPr>
        <p:spPr>
          <a:xfrm>
            <a:off x="6893992" y="2461834"/>
            <a:ext cx="11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Proposed Area of Fill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23E4FD-4594-0D28-5386-D28F49A57FEA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8050130" y="2723444"/>
            <a:ext cx="828675" cy="558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96" y="605490"/>
            <a:ext cx="9476509" cy="5872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5106" y="104327"/>
            <a:ext cx="555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Big Bull Landing Road Improvements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46FA11-ED6A-7429-06CB-7A43248F5C84}"/>
              </a:ext>
            </a:extLst>
          </p:cNvPr>
          <p:cNvSpPr/>
          <p:nvPr/>
        </p:nvSpPr>
        <p:spPr>
          <a:xfrm>
            <a:off x="3300248" y="2511972"/>
            <a:ext cx="1345324" cy="3258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EE091-4CE6-A9D7-2091-E742AEFCB84E}"/>
              </a:ext>
            </a:extLst>
          </p:cNvPr>
          <p:cNvSpPr/>
          <p:nvPr/>
        </p:nvSpPr>
        <p:spPr>
          <a:xfrm>
            <a:off x="7814442" y="4367048"/>
            <a:ext cx="1345324" cy="3258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9575D4-61CB-D029-E60F-1080C0CD7647}"/>
              </a:ext>
            </a:extLst>
          </p:cNvPr>
          <p:cNvSpPr/>
          <p:nvPr/>
        </p:nvSpPr>
        <p:spPr>
          <a:xfrm>
            <a:off x="3184634" y="2837793"/>
            <a:ext cx="1744718" cy="43092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8DB70-2F12-A760-39D8-48D02A2C28C4}"/>
              </a:ext>
            </a:extLst>
          </p:cNvPr>
          <p:cNvSpPr/>
          <p:nvPr/>
        </p:nvSpPr>
        <p:spPr>
          <a:xfrm>
            <a:off x="7614745" y="2243958"/>
            <a:ext cx="1744718" cy="43092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2140526" y="1124376"/>
            <a:ext cx="7933371" cy="431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Georgia" pitchFamily="18" charset="0"/>
              </a:rPr>
              <a:t>Agenda</a:t>
            </a:r>
          </a:p>
          <a:p>
            <a:pPr marL="0" indent="0">
              <a:buNone/>
            </a:pPr>
            <a:r>
              <a:rPr lang="en-US" b="1" dirty="0">
                <a:latin typeface="Georgia" pitchFamily="18" charset="0"/>
              </a:rPr>
              <a:t>	</a:t>
            </a:r>
            <a:r>
              <a:rPr lang="en-US" sz="2000" dirty="0">
                <a:latin typeface="Georgia" pitchFamily="18" charset="0"/>
              </a:rPr>
              <a:t>- Introductions </a:t>
            </a:r>
            <a:endParaRPr lang="en-US" sz="2000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itchFamily="18" charset="0"/>
              </a:rPr>
              <a:t>	- Past Flooding in Bucksport and Causes </a:t>
            </a:r>
            <a:endParaRPr lang="en-US" sz="1200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itchFamily="18" charset="0"/>
              </a:rPr>
              <a:t>	- Flood Mitigation Project Progression </a:t>
            </a:r>
            <a:endParaRPr lang="en-US" sz="1200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itchFamily="18" charset="0"/>
              </a:rPr>
              <a:t>	- Funding Source for the Project 	</a:t>
            </a:r>
            <a:r>
              <a:rPr lang="en-US" sz="1600" dirty="0">
                <a:latin typeface="Georgia" pitchFamily="18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Georgia" pitchFamily="18" charset="0"/>
              </a:rPr>
              <a:t>	</a:t>
            </a:r>
            <a:r>
              <a:rPr lang="en-US" sz="2000" dirty="0">
                <a:latin typeface="Georgia" pitchFamily="18" charset="0"/>
              </a:rPr>
              <a:t>- Design and Engineering Overview </a:t>
            </a:r>
            <a:endParaRPr lang="en-US" sz="1200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	</a:t>
            </a:r>
            <a:r>
              <a:rPr lang="en-US" sz="2000" dirty="0">
                <a:latin typeface="Georgia" pitchFamily="18" charset="0"/>
              </a:rPr>
              <a:t>- Review Recent Concerns from Public Comment </a:t>
            </a:r>
            <a:endParaRPr lang="en-US" sz="2000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	</a:t>
            </a:r>
            <a:r>
              <a:rPr lang="en-US" sz="2000" dirty="0">
                <a:latin typeface="Georgia" pitchFamily="18" charset="0"/>
              </a:rPr>
              <a:t>- Comments/Questions </a:t>
            </a:r>
            <a:endParaRPr lang="en-US" sz="12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68434" y="2349040"/>
            <a:ext cx="6877394" cy="21405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79720"/>
              </p:ext>
            </p:extLst>
          </p:nvPr>
        </p:nvGraphicFramePr>
        <p:xfrm>
          <a:off x="9667350" y="4757979"/>
          <a:ext cx="2163290" cy="14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5" imgW="2238687" imgH="1523810" progId="">
                  <p:embed/>
                </p:oleObj>
              </mc:Choice>
              <mc:Fallback>
                <p:oleObj r:id="rId5" imgW="2238687" imgH="1523810" progId="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350" y="4757979"/>
                        <a:ext cx="2163290" cy="14768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2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96" y="605490"/>
            <a:ext cx="9476509" cy="5872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5106" y="104327"/>
            <a:ext cx="555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Big Bull Landing Road Improvements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29EBF7-4995-F2E3-EF1C-5EE518816C01}"/>
                  </a:ext>
                </a:extLst>
              </p14:cNvPr>
              <p14:cNvContentPartPr/>
              <p14:nvPr/>
            </p14:nvContentPartPr>
            <p14:xfrm>
              <a:off x="1250371" y="361514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29EBF7-4995-F2E3-EF1C-5EE518816C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6731" y="35075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27F204-3D58-E415-C0F3-C89CFE4ABC21}"/>
                  </a:ext>
                </a:extLst>
              </p14:cNvPr>
              <p14:cNvContentPartPr/>
              <p14:nvPr/>
            </p14:nvContentPartPr>
            <p14:xfrm>
              <a:off x="1260811" y="3152545"/>
              <a:ext cx="3719880" cy="485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27F204-3D58-E415-C0F3-C89CFE4ABC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6811" y="3044545"/>
                <a:ext cx="382752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F6A238-B257-91CB-C1DE-DA90447732A3}"/>
                  </a:ext>
                </a:extLst>
              </p14:cNvPr>
              <p14:cNvContentPartPr/>
              <p14:nvPr/>
            </p14:nvContentPartPr>
            <p14:xfrm>
              <a:off x="1239571" y="4570585"/>
              <a:ext cx="3970080" cy="201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F6A238-B257-91CB-C1DE-DA90447732A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5931" y="4462585"/>
                <a:ext cx="407772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F0037F0-B3B4-37BF-54F3-98672B39B492}"/>
                  </a:ext>
                </a:extLst>
              </p14:cNvPr>
              <p14:cNvContentPartPr/>
              <p14:nvPr/>
            </p14:nvContentPartPr>
            <p14:xfrm>
              <a:off x="5913091" y="3897745"/>
              <a:ext cx="4702320" cy="479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F0037F0-B3B4-37BF-54F3-98672B39B4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9091" y="3789745"/>
                <a:ext cx="4809960" cy="6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FC745F-DD18-6832-D587-1966E9A67791}"/>
                  </a:ext>
                </a:extLst>
              </p14:cNvPr>
              <p14:cNvContentPartPr/>
              <p14:nvPr/>
            </p14:nvContentPartPr>
            <p14:xfrm>
              <a:off x="5937931" y="2742505"/>
              <a:ext cx="4682520" cy="347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FC745F-DD18-6832-D587-1966E9A677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3931" y="2634505"/>
                <a:ext cx="4790160" cy="5634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43AA31-6391-26B7-E4FD-50BCB37A0741}"/>
              </a:ext>
            </a:extLst>
          </p:cNvPr>
          <p:cNvCxnSpPr>
            <a:cxnSpLocks/>
          </p:cNvCxnSpPr>
          <p:nvPr/>
        </p:nvCxnSpPr>
        <p:spPr>
          <a:xfrm flipH="1" flipV="1">
            <a:off x="9595945" y="4067503"/>
            <a:ext cx="914400" cy="588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8C7D7E3-7DF2-654D-1ECE-316F6AD61FEF}"/>
              </a:ext>
            </a:extLst>
          </p:cNvPr>
          <p:cNvSpPr txBox="1"/>
          <p:nvPr/>
        </p:nvSpPr>
        <p:spPr>
          <a:xfrm>
            <a:off x="10510345" y="4584940"/>
            <a:ext cx="129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Local Drainage Maintained By Swales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0D68E2-E341-8020-C2B4-BCACFA94BEFE}"/>
              </a:ext>
            </a:extLst>
          </p:cNvPr>
          <p:cNvCxnSpPr>
            <a:cxnSpLocks/>
          </p:cNvCxnSpPr>
          <p:nvPr/>
        </p:nvCxnSpPr>
        <p:spPr>
          <a:xfrm flipH="1" flipV="1">
            <a:off x="9897646" y="2742505"/>
            <a:ext cx="612699" cy="1913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5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12"/>
          <a:stretch/>
        </p:blipFill>
        <p:spPr>
          <a:xfrm>
            <a:off x="682044" y="750658"/>
            <a:ext cx="10980604" cy="54399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798431" y="2482767"/>
            <a:ext cx="2" cy="460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98431" y="3647759"/>
            <a:ext cx="0" cy="4428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2A13147-0F25-8677-FD0F-579C20C48268}"/>
              </a:ext>
            </a:extLst>
          </p:cNvPr>
          <p:cNvSpPr/>
          <p:nvPr/>
        </p:nvSpPr>
        <p:spPr>
          <a:xfrm>
            <a:off x="693683" y="3005956"/>
            <a:ext cx="9911255" cy="673075"/>
          </a:xfrm>
          <a:custGeom>
            <a:avLst/>
            <a:gdLst>
              <a:gd name="connsiteX0" fmla="*/ 0 w 9911255"/>
              <a:gd name="connsiteY0" fmla="*/ 0 h 704193"/>
              <a:gd name="connsiteX1" fmla="*/ 9911255 w 9911255"/>
              <a:gd name="connsiteY1" fmla="*/ 0 h 704193"/>
              <a:gd name="connsiteX2" fmla="*/ 9217572 w 9911255"/>
              <a:gd name="connsiteY2" fmla="*/ 63062 h 704193"/>
              <a:gd name="connsiteX3" fmla="*/ 8145517 w 9911255"/>
              <a:gd name="connsiteY3" fmla="*/ 199696 h 704193"/>
              <a:gd name="connsiteX4" fmla="*/ 6390289 w 9911255"/>
              <a:gd name="connsiteY4" fmla="*/ 399393 h 704193"/>
              <a:gd name="connsiteX5" fmla="*/ 4939862 w 9911255"/>
              <a:gd name="connsiteY5" fmla="*/ 578068 h 704193"/>
              <a:gd name="connsiteX6" fmla="*/ 3752193 w 9911255"/>
              <a:gd name="connsiteY6" fmla="*/ 672662 h 704193"/>
              <a:gd name="connsiteX7" fmla="*/ 2680138 w 9911255"/>
              <a:gd name="connsiteY7" fmla="*/ 704193 h 704193"/>
              <a:gd name="connsiteX8" fmla="*/ 2060027 w 9911255"/>
              <a:gd name="connsiteY8" fmla="*/ 693682 h 704193"/>
              <a:gd name="connsiteX9" fmla="*/ 1891862 w 9911255"/>
              <a:gd name="connsiteY9" fmla="*/ 672662 h 704193"/>
              <a:gd name="connsiteX10" fmla="*/ 1429407 w 9911255"/>
              <a:gd name="connsiteY10" fmla="*/ 578068 h 704193"/>
              <a:gd name="connsiteX11" fmla="*/ 851338 w 9911255"/>
              <a:gd name="connsiteY11" fmla="*/ 599089 h 704193"/>
              <a:gd name="connsiteX12" fmla="*/ 367862 w 9911255"/>
              <a:gd name="connsiteY12" fmla="*/ 588579 h 704193"/>
              <a:gd name="connsiteX13" fmla="*/ 0 w 9911255"/>
              <a:gd name="connsiteY13" fmla="*/ 567558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11255" h="704193">
                <a:moveTo>
                  <a:pt x="0" y="0"/>
                </a:moveTo>
                <a:lnTo>
                  <a:pt x="9911255" y="0"/>
                </a:lnTo>
                <a:lnTo>
                  <a:pt x="9217572" y="63062"/>
                </a:lnTo>
                <a:lnTo>
                  <a:pt x="8145517" y="199696"/>
                </a:lnTo>
                <a:lnTo>
                  <a:pt x="6390289" y="399393"/>
                </a:lnTo>
                <a:lnTo>
                  <a:pt x="4939862" y="578068"/>
                </a:lnTo>
                <a:lnTo>
                  <a:pt x="3752193" y="672662"/>
                </a:lnTo>
                <a:lnTo>
                  <a:pt x="2680138" y="704193"/>
                </a:lnTo>
                <a:lnTo>
                  <a:pt x="2060027" y="693682"/>
                </a:lnTo>
                <a:lnTo>
                  <a:pt x="1891862" y="672662"/>
                </a:lnTo>
                <a:lnTo>
                  <a:pt x="1429407" y="578068"/>
                </a:lnTo>
                <a:lnTo>
                  <a:pt x="851338" y="599089"/>
                </a:lnTo>
                <a:lnTo>
                  <a:pt x="367862" y="588579"/>
                </a:lnTo>
                <a:lnTo>
                  <a:pt x="0" y="567558"/>
                </a:lnTo>
              </a:path>
            </a:pathLst>
          </a:cu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37914-1414-CA0C-26A0-F23CEDC0D9BC}"/>
              </a:ext>
            </a:extLst>
          </p:cNvPr>
          <p:cNvSpPr txBox="1"/>
          <p:nvPr/>
        </p:nvSpPr>
        <p:spPr>
          <a:xfrm>
            <a:off x="3725106" y="104327"/>
            <a:ext cx="428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Big Bull Landing Road Improvements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83BA1-8089-ED7D-9407-65EB0BC1F099}"/>
              </a:ext>
            </a:extLst>
          </p:cNvPr>
          <p:cNvSpPr txBox="1"/>
          <p:nvPr/>
        </p:nvSpPr>
        <p:spPr>
          <a:xfrm>
            <a:off x="2589989" y="3101290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Fill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AB5CC0-F259-E7E4-8DCD-0A5A76FC6C93}"/>
              </a:ext>
            </a:extLst>
          </p:cNvPr>
          <p:cNvCxnSpPr>
            <a:cxnSpLocks/>
          </p:cNvCxnSpPr>
          <p:nvPr/>
        </p:nvCxnSpPr>
        <p:spPr>
          <a:xfrm flipH="1" flipV="1">
            <a:off x="7809186" y="3674920"/>
            <a:ext cx="651078" cy="415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E81D37-1BD0-ABDB-73EE-BA3E7E77FA22}"/>
              </a:ext>
            </a:extLst>
          </p:cNvPr>
          <p:cNvSpPr txBox="1"/>
          <p:nvPr/>
        </p:nvSpPr>
        <p:spPr>
          <a:xfrm>
            <a:off x="8447536" y="3986119"/>
            <a:ext cx="1292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Local Drainage Maintained By Swales</a:t>
            </a:r>
          </a:p>
        </p:txBody>
      </p:sp>
    </p:spTree>
    <p:extLst>
      <p:ext uri="{BB962C8B-B14F-4D97-AF65-F5344CB8AC3E}">
        <p14:creationId xmlns:p14="http://schemas.microsoft.com/office/powerpoint/2010/main" val="40577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47" t="324" r="669" b="3823"/>
          <a:stretch/>
        </p:blipFill>
        <p:spPr>
          <a:xfrm>
            <a:off x="1308500" y="583564"/>
            <a:ext cx="9716852" cy="6195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1508" y="214232"/>
            <a:ext cx="470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Bucksport Road Relief Channel (1 of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557D-B999-DE11-FC7C-09A44EF8F7A4}"/>
              </a:ext>
            </a:extLst>
          </p:cNvPr>
          <p:cNvSpPr txBox="1"/>
          <p:nvPr/>
        </p:nvSpPr>
        <p:spPr>
          <a:xfrm>
            <a:off x="5734734" y="3059668"/>
            <a:ext cx="72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926AB-79E1-1586-5DC7-A3C2E3E52C14}"/>
              </a:ext>
            </a:extLst>
          </p:cNvPr>
          <p:cNvSpPr txBox="1"/>
          <p:nvPr/>
        </p:nvSpPr>
        <p:spPr>
          <a:xfrm>
            <a:off x="5707116" y="5720438"/>
            <a:ext cx="93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Profile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7FF558-6FE6-5012-E695-0CEBD090098E}"/>
              </a:ext>
            </a:extLst>
          </p:cNvPr>
          <p:cNvCxnSpPr>
            <a:cxnSpLocks/>
          </p:cNvCxnSpPr>
          <p:nvPr/>
        </p:nvCxnSpPr>
        <p:spPr>
          <a:xfrm flipH="1" flipV="1">
            <a:off x="2598698" y="1839310"/>
            <a:ext cx="344199" cy="365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96F361-9931-884A-1799-D380F7E788A3}"/>
              </a:ext>
            </a:extLst>
          </p:cNvPr>
          <p:cNvSpPr txBox="1"/>
          <p:nvPr/>
        </p:nvSpPr>
        <p:spPr>
          <a:xfrm>
            <a:off x="2808905" y="2204882"/>
            <a:ext cx="129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No Wetland Impacts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5FAF83-C3DD-8016-8125-1FDD32EACA2E}"/>
              </a:ext>
            </a:extLst>
          </p:cNvPr>
          <p:cNvCxnSpPr>
            <a:cxnSpLocks/>
          </p:cNvCxnSpPr>
          <p:nvPr/>
        </p:nvCxnSpPr>
        <p:spPr>
          <a:xfrm flipH="1" flipV="1">
            <a:off x="2454234" y="5139423"/>
            <a:ext cx="488663" cy="581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98B7C73-7742-D6CF-1981-FC7DD0E8D6FB}"/>
              </a:ext>
            </a:extLst>
          </p:cNvPr>
          <p:cNvSpPr txBox="1"/>
          <p:nvPr/>
        </p:nvSpPr>
        <p:spPr>
          <a:xfrm>
            <a:off x="2798433" y="5643090"/>
            <a:ext cx="240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Invert 9.0 ft. NAVD 88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5844C6-2061-87BC-5B37-5E827E669F11}"/>
              </a:ext>
            </a:extLst>
          </p:cNvPr>
          <p:cNvCxnSpPr>
            <a:cxnSpLocks/>
          </p:cNvCxnSpPr>
          <p:nvPr/>
        </p:nvCxnSpPr>
        <p:spPr>
          <a:xfrm flipH="1">
            <a:off x="2039300" y="5524119"/>
            <a:ext cx="1097" cy="6467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98ACEB-745D-2DC8-2FA3-F3DE681BC962}"/>
              </a:ext>
            </a:extLst>
          </p:cNvPr>
          <p:cNvCxnSpPr>
            <a:cxnSpLocks/>
          </p:cNvCxnSpPr>
          <p:nvPr/>
        </p:nvCxnSpPr>
        <p:spPr>
          <a:xfrm rot="5400000" flipH="1">
            <a:off x="1834483" y="5319302"/>
            <a:ext cx="40963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BEADD2-5D44-B099-EAB4-5C5652BBA03B}"/>
              </a:ext>
            </a:extLst>
          </p:cNvPr>
          <p:cNvCxnSpPr/>
          <p:nvPr/>
        </p:nvCxnSpPr>
        <p:spPr>
          <a:xfrm rot="5400000">
            <a:off x="2040397" y="5010754"/>
            <a:ext cx="0" cy="24173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E72258-391C-22E1-03D2-ABBF082CA0CA}"/>
              </a:ext>
            </a:extLst>
          </p:cNvPr>
          <p:cNvCxnSpPr/>
          <p:nvPr/>
        </p:nvCxnSpPr>
        <p:spPr>
          <a:xfrm rot="5400000">
            <a:off x="2040397" y="5467925"/>
            <a:ext cx="0" cy="24173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607577-92F2-DACC-144B-FDF75B573C8E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1039150" y="5298883"/>
            <a:ext cx="810288" cy="2104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B78845-35BE-E2E3-C908-C9E559DA350B}"/>
              </a:ext>
            </a:extLst>
          </p:cNvPr>
          <p:cNvSpPr txBox="1"/>
          <p:nvPr/>
        </p:nvSpPr>
        <p:spPr>
          <a:xfrm>
            <a:off x="218658" y="5509286"/>
            <a:ext cx="1640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Approximately 4.0 ft. above bottom of wetland</a:t>
            </a:r>
          </a:p>
        </p:txBody>
      </p:sp>
    </p:spTree>
    <p:extLst>
      <p:ext uri="{BB962C8B-B14F-4D97-AF65-F5344CB8AC3E}">
        <p14:creationId xmlns:p14="http://schemas.microsoft.com/office/powerpoint/2010/main" val="7160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56" y="506232"/>
            <a:ext cx="10126836" cy="6060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D409E-0E29-BB69-47AD-CC0A5233E3C5}"/>
              </a:ext>
            </a:extLst>
          </p:cNvPr>
          <p:cNvSpPr txBox="1"/>
          <p:nvPr/>
        </p:nvSpPr>
        <p:spPr>
          <a:xfrm>
            <a:off x="3891508" y="214232"/>
            <a:ext cx="470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Bucksport Road Relief Channel (2 of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7E194-F797-3FCE-EAB4-47AE0C74F24C}"/>
              </a:ext>
            </a:extLst>
          </p:cNvPr>
          <p:cNvSpPr txBox="1"/>
          <p:nvPr/>
        </p:nvSpPr>
        <p:spPr>
          <a:xfrm>
            <a:off x="5373467" y="3021032"/>
            <a:ext cx="72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82E7E-CAB8-0244-58AE-B4B8EFB96003}"/>
              </a:ext>
            </a:extLst>
          </p:cNvPr>
          <p:cNvSpPr txBox="1"/>
          <p:nvPr/>
        </p:nvSpPr>
        <p:spPr>
          <a:xfrm>
            <a:off x="5267023" y="5646866"/>
            <a:ext cx="93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Profile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C0F0D6-FECA-D786-8958-0CBF281DD695}"/>
              </a:ext>
            </a:extLst>
          </p:cNvPr>
          <p:cNvCxnSpPr>
            <a:cxnSpLocks/>
          </p:cNvCxnSpPr>
          <p:nvPr/>
        </p:nvCxnSpPr>
        <p:spPr>
          <a:xfrm flipH="1">
            <a:off x="9270124" y="1912883"/>
            <a:ext cx="704945" cy="567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DA9ADC-A574-32BC-C201-BADC20CB7BAD}"/>
              </a:ext>
            </a:extLst>
          </p:cNvPr>
          <p:cNvSpPr txBox="1"/>
          <p:nvPr/>
        </p:nvSpPr>
        <p:spPr>
          <a:xfrm>
            <a:off x="9975069" y="1527452"/>
            <a:ext cx="1292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Existing Outfall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Location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398D5B-7719-FD83-62FF-0A36DDE79685}"/>
              </a:ext>
            </a:extLst>
          </p:cNvPr>
          <p:cNvCxnSpPr>
            <a:cxnSpLocks/>
          </p:cNvCxnSpPr>
          <p:nvPr/>
        </p:nvCxnSpPr>
        <p:spPr>
          <a:xfrm flipH="1" flipV="1">
            <a:off x="9422524" y="2632841"/>
            <a:ext cx="552545" cy="13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CD71AB-9E09-2D69-2C24-BA50B6FFF20C}"/>
              </a:ext>
            </a:extLst>
          </p:cNvPr>
          <p:cNvSpPr txBox="1"/>
          <p:nvPr/>
        </p:nvSpPr>
        <p:spPr>
          <a:xfrm>
            <a:off x="9975069" y="2632841"/>
            <a:ext cx="129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No Wetland Impacts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0050" y="3244334"/>
            <a:ext cx="1551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Rick Karkowski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088A0-E2DF-1A72-3FAD-6A9B8AC45FC8}"/>
              </a:ext>
            </a:extLst>
          </p:cNvPr>
          <p:cNvSpPr/>
          <p:nvPr/>
        </p:nvSpPr>
        <p:spPr>
          <a:xfrm>
            <a:off x="360861" y="1071553"/>
            <a:ext cx="77018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Full </a:t>
            </a:r>
            <a:r>
              <a:rPr lang="en-US" sz="2000" dirty="0" err="1"/>
              <a:t>Cowford</a:t>
            </a:r>
            <a:r>
              <a:rPr lang="en-US" sz="2000" dirty="0"/>
              <a:t> Swamp Watershed (12.5 sq. mi.)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Pre- and Post-Project Scenarios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Historic Hurricane Events (Rainfall / River Stages)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Joaquin (2015)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Matthew (2016)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Florence (2018)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Local Rainfall Flood Events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2-year (4.5 inches)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10-year (6.7 inches)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25-year (7.6 inches)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50 year (8.6 inches)</a:t>
            </a:r>
          </a:p>
          <a:p>
            <a:pPr marL="800100" lvl="1" indent="-342900">
              <a:spcAft>
                <a:spcPts val="6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100-year (9.7 inches)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C499C-7E64-4C2D-38E1-5119E6EC692A}"/>
              </a:ext>
            </a:extLst>
          </p:cNvPr>
          <p:cNvSpPr txBox="1"/>
          <p:nvPr/>
        </p:nvSpPr>
        <p:spPr>
          <a:xfrm>
            <a:off x="1715866" y="392900"/>
            <a:ext cx="470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Engineering Analysis / Model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80BB5-CBAA-CCDE-F705-8047D70D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98" y="10009"/>
            <a:ext cx="5181600" cy="6800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66A14-8B7F-52D6-ED80-3D42A1307FA2}"/>
              </a:ext>
            </a:extLst>
          </p:cNvPr>
          <p:cNvSpPr txBox="1"/>
          <p:nvPr/>
        </p:nvSpPr>
        <p:spPr>
          <a:xfrm>
            <a:off x="6998296" y="4759204"/>
            <a:ext cx="1114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Pee Dee River Boundary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40C56-BE87-AA02-7AB1-0CD131945F14}"/>
              </a:ext>
            </a:extLst>
          </p:cNvPr>
          <p:cNvSpPr txBox="1"/>
          <p:nvPr/>
        </p:nvSpPr>
        <p:spPr>
          <a:xfrm>
            <a:off x="10842010" y="5101823"/>
            <a:ext cx="1244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Waccamaw River Boundary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80027F0-35FD-B6B6-71C3-8B99AD16EF4E}"/>
              </a:ext>
            </a:extLst>
          </p:cNvPr>
          <p:cNvSpPr/>
          <p:nvPr/>
        </p:nvSpPr>
        <p:spPr>
          <a:xfrm rot="5400000">
            <a:off x="10349130" y="5179499"/>
            <a:ext cx="200968" cy="583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5ABDC72-D430-4653-52A9-25201C676EDA}"/>
              </a:ext>
            </a:extLst>
          </p:cNvPr>
          <p:cNvSpPr/>
          <p:nvPr/>
        </p:nvSpPr>
        <p:spPr>
          <a:xfrm rot="16200000">
            <a:off x="7670546" y="5279982"/>
            <a:ext cx="200968" cy="583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E19095-6DCA-CBEC-1077-C8078E90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010" y="3192748"/>
            <a:ext cx="488320" cy="472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2AA65F-CF39-63C8-DB9F-31D535F73376}"/>
              </a:ext>
            </a:extLst>
          </p:cNvPr>
          <p:cNvSpPr txBox="1"/>
          <p:nvPr/>
        </p:nvSpPr>
        <p:spPr>
          <a:xfrm>
            <a:off x="10707886" y="3662394"/>
            <a:ext cx="124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Rainfall</a:t>
            </a:r>
          </a:p>
        </p:txBody>
      </p:sp>
    </p:spTree>
    <p:extLst>
      <p:ext uri="{BB962C8B-B14F-4D97-AF65-F5344CB8AC3E}">
        <p14:creationId xmlns:p14="http://schemas.microsoft.com/office/powerpoint/2010/main" val="22495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57B7B-947D-F843-C37E-1D36F2C1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633" y="0"/>
            <a:ext cx="9390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CF755-8E4B-0657-55F9-B1BEFD83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60" y="0"/>
            <a:ext cx="9438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D0134-C7F9-9C2A-FBCA-AC5DB832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97" y="0"/>
            <a:ext cx="942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5D703-4F02-B691-A3C2-4140FBE89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60" y="0"/>
            <a:ext cx="9438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AC3535-95CE-2FFC-4E16-AE825F767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19" y="0"/>
            <a:ext cx="9402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8" y="49626"/>
            <a:ext cx="5190320" cy="6701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23" y="680936"/>
            <a:ext cx="6447415" cy="567541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787055" y="4246744"/>
            <a:ext cx="141149" cy="1166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10211823" y="3590094"/>
            <a:ext cx="1116918" cy="380489"/>
          </a:xfrm>
          <a:prstGeom prst="wedgeRectCallout">
            <a:avLst>
              <a:gd name="adj1" fmla="val -160394"/>
              <a:gd name="adj2" fmla="val 1141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Bucksport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1036117" y="5215353"/>
            <a:ext cx="1116918" cy="380489"/>
          </a:xfrm>
          <a:prstGeom prst="wedgeRectCallout">
            <a:avLst>
              <a:gd name="adj1" fmla="val 211584"/>
              <a:gd name="adj2" fmla="val -2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Bucksport</a:t>
            </a:r>
          </a:p>
        </p:txBody>
      </p:sp>
      <p:sp>
        <p:nvSpPr>
          <p:cNvPr id="11" name="Oval 10"/>
          <p:cNvSpPr/>
          <p:nvPr/>
        </p:nvSpPr>
        <p:spPr>
          <a:xfrm>
            <a:off x="3968025" y="5347296"/>
            <a:ext cx="141149" cy="1166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62E923-BB0B-FAF7-EBC6-695BDDD0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80" y="1105785"/>
            <a:ext cx="5990255" cy="5465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14420-091F-F65E-C7E5-8B410B7A8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4" y="1116413"/>
            <a:ext cx="5964323" cy="5465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07FD7-73F4-BD55-0448-0152A58E4A3A}"/>
              </a:ext>
            </a:extLst>
          </p:cNvPr>
          <p:cNvSpPr txBox="1"/>
          <p:nvPr/>
        </p:nvSpPr>
        <p:spPr>
          <a:xfrm>
            <a:off x="2094570" y="6077648"/>
            <a:ext cx="2724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Pre-Project (Existing)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C13C4-DC17-C4C5-713D-3E285C8061C6}"/>
              </a:ext>
            </a:extLst>
          </p:cNvPr>
          <p:cNvSpPr txBox="1"/>
          <p:nvPr/>
        </p:nvSpPr>
        <p:spPr>
          <a:xfrm>
            <a:off x="3385083" y="312003"/>
            <a:ext cx="515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2015 (H. Joaquin) Flooding Extents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Bucksport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C522-2BF0-E915-7F67-296F482C00D5}"/>
              </a:ext>
            </a:extLst>
          </p:cNvPr>
          <p:cNvSpPr txBox="1"/>
          <p:nvPr/>
        </p:nvSpPr>
        <p:spPr>
          <a:xfrm>
            <a:off x="8467020" y="5985499"/>
            <a:ext cx="2055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Post-Project</a:t>
            </a:r>
          </a:p>
        </p:txBody>
      </p:sp>
    </p:spTree>
    <p:extLst>
      <p:ext uri="{BB962C8B-B14F-4D97-AF65-F5344CB8AC3E}">
        <p14:creationId xmlns:p14="http://schemas.microsoft.com/office/powerpoint/2010/main" val="2360412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60DB77-625E-3B94-E000-6A655E4F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71" y="958334"/>
            <a:ext cx="5467925" cy="5774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1432D-9071-C56B-525C-8182A4853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45" y="958334"/>
            <a:ext cx="5592585" cy="5774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07FD7-73F4-BD55-0448-0152A58E4A3A}"/>
              </a:ext>
            </a:extLst>
          </p:cNvPr>
          <p:cNvSpPr txBox="1"/>
          <p:nvPr/>
        </p:nvSpPr>
        <p:spPr>
          <a:xfrm>
            <a:off x="1945708" y="6077648"/>
            <a:ext cx="2724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Pre-Project (Existing)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C13C4-DC17-C4C5-713D-3E285C8061C6}"/>
              </a:ext>
            </a:extLst>
          </p:cNvPr>
          <p:cNvSpPr txBox="1"/>
          <p:nvPr/>
        </p:nvSpPr>
        <p:spPr>
          <a:xfrm>
            <a:off x="3385083" y="312003"/>
            <a:ext cx="515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2016 (H. Matthew) Flooding Extents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Bucksport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C522-2BF0-E915-7F67-296F482C00D5}"/>
              </a:ext>
            </a:extLst>
          </p:cNvPr>
          <p:cNvSpPr txBox="1"/>
          <p:nvPr/>
        </p:nvSpPr>
        <p:spPr>
          <a:xfrm>
            <a:off x="8318158" y="5985499"/>
            <a:ext cx="2055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Post-Project</a:t>
            </a:r>
          </a:p>
        </p:txBody>
      </p:sp>
    </p:spTree>
    <p:extLst>
      <p:ext uri="{BB962C8B-B14F-4D97-AF65-F5344CB8AC3E}">
        <p14:creationId xmlns:p14="http://schemas.microsoft.com/office/powerpoint/2010/main" val="54370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51BB61-EF01-0879-2F55-94F45B75D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53" y="1009276"/>
            <a:ext cx="5418519" cy="557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B9E09-E41A-C7C2-555A-1CC3A780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8" y="1006434"/>
            <a:ext cx="5418519" cy="5539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07FD7-73F4-BD55-0448-0152A58E4A3A}"/>
              </a:ext>
            </a:extLst>
          </p:cNvPr>
          <p:cNvSpPr txBox="1"/>
          <p:nvPr/>
        </p:nvSpPr>
        <p:spPr>
          <a:xfrm>
            <a:off x="1945708" y="6077648"/>
            <a:ext cx="2724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Pre-Project (Existing)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C13C4-DC17-C4C5-713D-3E285C8061C6}"/>
              </a:ext>
            </a:extLst>
          </p:cNvPr>
          <p:cNvSpPr txBox="1"/>
          <p:nvPr/>
        </p:nvSpPr>
        <p:spPr>
          <a:xfrm>
            <a:off x="3385083" y="312003"/>
            <a:ext cx="515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2021 Flooding Extents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Bucksport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C522-2BF0-E915-7F67-296F482C00D5}"/>
              </a:ext>
            </a:extLst>
          </p:cNvPr>
          <p:cNvSpPr txBox="1"/>
          <p:nvPr/>
        </p:nvSpPr>
        <p:spPr>
          <a:xfrm>
            <a:off x="8318158" y="5985499"/>
            <a:ext cx="2055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Post-Project</a:t>
            </a:r>
          </a:p>
        </p:txBody>
      </p:sp>
    </p:spTree>
    <p:extLst>
      <p:ext uri="{BB962C8B-B14F-4D97-AF65-F5344CB8AC3E}">
        <p14:creationId xmlns:p14="http://schemas.microsoft.com/office/powerpoint/2010/main" val="369795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61360E-34B2-9422-F082-CCC940021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7"/>
          <a:stretch/>
        </p:blipFill>
        <p:spPr>
          <a:xfrm>
            <a:off x="6149165" y="1112761"/>
            <a:ext cx="5951178" cy="5309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86AFF-7B95-776B-0824-692A84E3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1"/>
          <a:stretch/>
        </p:blipFill>
        <p:spPr>
          <a:xfrm>
            <a:off x="106325" y="1108579"/>
            <a:ext cx="5935916" cy="5309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07FD7-73F4-BD55-0448-0152A58E4A3A}"/>
              </a:ext>
            </a:extLst>
          </p:cNvPr>
          <p:cNvSpPr txBox="1"/>
          <p:nvPr/>
        </p:nvSpPr>
        <p:spPr>
          <a:xfrm>
            <a:off x="2285949" y="1441853"/>
            <a:ext cx="2724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Pre-Project (Existing)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C13C4-DC17-C4C5-713D-3E285C8061C6}"/>
              </a:ext>
            </a:extLst>
          </p:cNvPr>
          <p:cNvSpPr txBox="1"/>
          <p:nvPr/>
        </p:nvSpPr>
        <p:spPr>
          <a:xfrm>
            <a:off x="3385083" y="312003"/>
            <a:ext cx="515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2016 (H. Matthew) Flooding Extents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Little Lamb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C522-2BF0-E915-7F67-296F482C00D5}"/>
              </a:ext>
            </a:extLst>
          </p:cNvPr>
          <p:cNvSpPr txBox="1"/>
          <p:nvPr/>
        </p:nvSpPr>
        <p:spPr>
          <a:xfrm>
            <a:off x="7850335" y="1441853"/>
            <a:ext cx="2055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Post-Project</a:t>
            </a:r>
          </a:p>
        </p:txBody>
      </p:sp>
    </p:spTree>
    <p:extLst>
      <p:ext uri="{BB962C8B-B14F-4D97-AF65-F5344CB8AC3E}">
        <p14:creationId xmlns:p14="http://schemas.microsoft.com/office/powerpoint/2010/main" val="1548902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68434" y="2349040"/>
            <a:ext cx="6877394" cy="21405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9667350" y="4757979"/>
          <a:ext cx="2163290" cy="14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5" imgW="2238687" imgH="1523810" progId="">
                  <p:embed/>
                </p:oleObj>
              </mc:Choice>
              <mc:Fallback>
                <p:oleObj r:id="rId5" imgW="2238687" imgH="1523810" progId="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350" y="4757979"/>
                        <a:ext cx="2163290" cy="14768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4197" y="-267163"/>
            <a:ext cx="6168853" cy="1325563"/>
          </a:xfrm>
        </p:spPr>
        <p:txBody>
          <a:bodyPr/>
          <a:lstStyle/>
          <a:p>
            <a:r>
              <a:rPr lang="en-US" u="sng" dirty="0"/>
              <a:t>Design Features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5087" y="705121"/>
            <a:ext cx="7701825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Addresses Pee Dee River Backwater Flooding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Only Fully Operational During Pee Dee Backwater Flood Events – Requires County Mobilization Prior to the Event 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Added Big Bull Landing Culvert Capacity to Account for Potential Lost Overtopping Capacity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Bucksport Road By-Pass Channel is for Emergency By-Pass Capacity Only (Will Not Introduce Waccamaw River Flow into </a:t>
            </a:r>
            <a:r>
              <a:rPr lang="en-US" sz="2000" b="1" dirty="0" err="1"/>
              <a:t>Cowford</a:t>
            </a:r>
            <a:r>
              <a:rPr lang="en-US" sz="2000" b="1" dirty="0"/>
              <a:t> Swamp)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Maintain Local Drainage Patterns 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Maintain </a:t>
            </a:r>
            <a:r>
              <a:rPr lang="en-US" sz="2000" b="1" dirty="0" err="1"/>
              <a:t>Cowford</a:t>
            </a:r>
            <a:r>
              <a:rPr lang="en-US" sz="2000" b="1" dirty="0"/>
              <a:t> Swamp Tributary Flow Patterns (Except in Pee Dee River Backwater Flooding Event)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Model Study Demonstrates No Negative Impacts North of Big Bull Landing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Will Not Alter Water Quality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	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66" y="5121151"/>
            <a:ext cx="1034684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80" y="269793"/>
            <a:ext cx="10734094" cy="59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31" y="926902"/>
            <a:ext cx="10747253" cy="5498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03636" y="2154056"/>
            <a:ext cx="932810" cy="650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400" y="2722449"/>
            <a:ext cx="708884" cy="50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73" y="3301660"/>
            <a:ext cx="805140" cy="57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1082" y="243840"/>
            <a:ext cx="414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FEMA Flood Elevations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54466" y="3376409"/>
            <a:ext cx="23657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Waccamaw River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0764" y="1883449"/>
            <a:ext cx="19529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Pee Dee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River</a:t>
            </a:r>
          </a:p>
        </p:txBody>
      </p:sp>
      <p:sp>
        <p:nvSpPr>
          <p:cNvPr id="9" name="Rectangle 8"/>
          <p:cNvSpPr/>
          <p:nvPr/>
        </p:nvSpPr>
        <p:spPr>
          <a:xfrm rot="19381918">
            <a:off x="4109576" y="2628245"/>
            <a:ext cx="123399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Cowford</a:t>
            </a:r>
            <a:r>
              <a:rPr 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Swamp</a:t>
            </a:r>
          </a:p>
        </p:txBody>
      </p:sp>
    </p:spTree>
    <p:extLst>
      <p:ext uri="{BB962C8B-B14F-4D97-AF65-F5344CB8AC3E}">
        <p14:creationId xmlns:p14="http://schemas.microsoft.com/office/powerpoint/2010/main" val="210804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0"/>
            <a:ext cx="10515600" cy="1111568"/>
          </a:xfrm>
        </p:spPr>
        <p:txBody>
          <a:bodyPr/>
          <a:lstStyle/>
          <a:p>
            <a:pPr algn="ctr"/>
            <a:r>
              <a:rPr lang="en-US" dirty="0" err="1"/>
              <a:t>Cowford</a:t>
            </a:r>
            <a:r>
              <a:rPr lang="en-US" dirty="0"/>
              <a:t> Swamp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60" t="9260" r="78001" b="58042"/>
          <a:stretch/>
        </p:blipFill>
        <p:spPr>
          <a:xfrm>
            <a:off x="455316" y="1770212"/>
            <a:ext cx="5288280" cy="493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860" t="9260" r="78001" b="58042"/>
          <a:stretch/>
        </p:blipFill>
        <p:spPr>
          <a:xfrm>
            <a:off x="6412030" y="1770213"/>
            <a:ext cx="5288280" cy="49353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80" y="1163956"/>
            <a:ext cx="4724400" cy="73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Normal Storm Event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5994" y="1163956"/>
            <a:ext cx="4724400" cy="73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Riverine – Backwater Flood</a:t>
            </a:r>
          </a:p>
        </p:txBody>
      </p:sp>
      <p:sp>
        <p:nvSpPr>
          <p:cNvPr id="9" name="Right Arrow 8"/>
          <p:cNvSpPr/>
          <p:nvPr/>
        </p:nvSpPr>
        <p:spPr>
          <a:xfrm rot="3463895">
            <a:off x="1363770" y="2748440"/>
            <a:ext cx="888137" cy="269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7746586">
            <a:off x="1303608" y="3709529"/>
            <a:ext cx="731520" cy="339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3453513">
            <a:off x="2174294" y="3835698"/>
            <a:ext cx="1060594" cy="2455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796134">
            <a:off x="3001178" y="4543127"/>
            <a:ext cx="731520" cy="31322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469079">
            <a:off x="627367" y="4565614"/>
            <a:ext cx="837506" cy="3239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989864">
            <a:off x="6654753" y="4570331"/>
            <a:ext cx="731520" cy="33289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8584382">
            <a:off x="7225602" y="3814671"/>
            <a:ext cx="731520" cy="34457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7520821" y="3000508"/>
            <a:ext cx="731520" cy="29977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2666590">
            <a:off x="8116546" y="3661935"/>
            <a:ext cx="731520" cy="35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423921">
            <a:off x="8704340" y="4277470"/>
            <a:ext cx="731520" cy="30767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9352855">
            <a:off x="9340835" y="4259090"/>
            <a:ext cx="731520" cy="23300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295497">
            <a:off x="10050102" y="3738722"/>
            <a:ext cx="731520" cy="324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3962812">
            <a:off x="7185663" y="2392832"/>
            <a:ext cx="731520" cy="30355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027312">
            <a:off x="1238857" y="1985157"/>
            <a:ext cx="566339" cy="3102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751C-18BF-40CC-9D8F-13334D779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3" y="742566"/>
            <a:ext cx="10764146" cy="579559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2799822">
            <a:off x="3730969" y="3377477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 rot="12799822">
            <a:off x="3129000" y="2935369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 rot="12122322">
            <a:off x="2421647" y="2460515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eft Arrow 9"/>
          <p:cNvSpPr/>
          <p:nvPr/>
        </p:nvSpPr>
        <p:spPr>
          <a:xfrm rot="4147922">
            <a:off x="1692997" y="1482864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eft Arrow 10"/>
          <p:cNvSpPr/>
          <p:nvPr/>
        </p:nvSpPr>
        <p:spPr>
          <a:xfrm rot="8321178">
            <a:off x="962671" y="2687164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 Arrow 11"/>
          <p:cNvSpPr/>
          <p:nvPr/>
        </p:nvSpPr>
        <p:spPr>
          <a:xfrm rot="18201722">
            <a:off x="4545606" y="4236124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7565194">
            <a:off x="5219643" y="3840540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Arrow 13"/>
          <p:cNvSpPr/>
          <p:nvPr/>
        </p:nvSpPr>
        <p:spPr>
          <a:xfrm rot="8078966">
            <a:off x="5504603" y="4214383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8209695">
            <a:off x="6331815" y="3877063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 rot="8835173">
            <a:off x="7409829" y="3439375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eft Arrow 16"/>
          <p:cNvSpPr/>
          <p:nvPr/>
        </p:nvSpPr>
        <p:spPr>
          <a:xfrm rot="12799822">
            <a:off x="5727912" y="4704409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911" y="3237287"/>
            <a:ext cx="1184048" cy="2237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603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Bucksport Area Riverine (Backwater) Flood Flows - Current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751C-18BF-40CC-9D8F-13334D779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3" y="742566"/>
            <a:ext cx="10764146" cy="5795593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4147922">
            <a:off x="1692997" y="1482864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eft Arrow 10"/>
          <p:cNvSpPr/>
          <p:nvPr/>
        </p:nvSpPr>
        <p:spPr>
          <a:xfrm rot="8321178">
            <a:off x="962671" y="2687164"/>
            <a:ext cx="266665" cy="139989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Arrow 13"/>
          <p:cNvSpPr/>
          <p:nvPr/>
        </p:nvSpPr>
        <p:spPr>
          <a:xfrm rot="8078966">
            <a:off x="5045660" y="2819925"/>
            <a:ext cx="330465" cy="176657"/>
          </a:xfrm>
          <a:prstGeom prst="leftArrow">
            <a:avLst>
              <a:gd name="adj1" fmla="val 50000"/>
              <a:gd name="adj2" fmla="val 7769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0603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Bucksport Area Riverine (Backwater) Flood Flows –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(after project)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 rot="18825622">
            <a:off x="2674326" y="2664740"/>
            <a:ext cx="674416" cy="923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19100130">
            <a:off x="4336116" y="3356727"/>
            <a:ext cx="808932" cy="459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0756" y="931062"/>
            <a:ext cx="431168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Overflow channel designed to handle local storm runoff during a river flooding event only when drainage outfall under Big Bull Landing Road is closed (temporarily).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780708" y="1999183"/>
            <a:ext cx="319172" cy="1141079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ent Arrow 24"/>
          <p:cNvSpPr/>
          <p:nvPr/>
        </p:nvSpPr>
        <p:spPr>
          <a:xfrm rot="18433412">
            <a:off x="4214182" y="3716446"/>
            <a:ext cx="317439" cy="318765"/>
          </a:xfrm>
          <a:prstGeom prst="bentArrow">
            <a:avLst>
              <a:gd name="adj1" fmla="val 25000"/>
              <a:gd name="adj2" fmla="val 32126"/>
              <a:gd name="adj3" fmla="val 40674"/>
              <a:gd name="adj4" fmla="val 31764"/>
            </a:avLst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eft Arrow 25"/>
          <p:cNvSpPr/>
          <p:nvPr/>
        </p:nvSpPr>
        <p:spPr>
          <a:xfrm rot="8078966">
            <a:off x="4555800" y="3311461"/>
            <a:ext cx="330465" cy="176657"/>
          </a:xfrm>
          <a:prstGeom prst="leftArrow">
            <a:avLst>
              <a:gd name="adj1" fmla="val 50000"/>
              <a:gd name="adj2" fmla="val 7769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751C-18BF-40CC-9D8F-13334D779DC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68434" y="2349040"/>
            <a:ext cx="6877394" cy="21405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199" y="38835"/>
            <a:ext cx="1021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79720"/>
              </p:ext>
            </p:extLst>
          </p:nvPr>
        </p:nvGraphicFramePr>
        <p:xfrm>
          <a:off x="9667350" y="4757979"/>
          <a:ext cx="2163290" cy="14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5" imgW="2238687" imgH="1523810" progId="">
                  <p:embed/>
                </p:oleObj>
              </mc:Choice>
              <mc:Fallback>
                <p:oleObj r:id="rId5" imgW="2238687" imgH="1523810" progId="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350" y="4757979"/>
                        <a:ext cx="2163290" cy="14768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199" y="340514"/>
            <a:ext cx="6168853" cy="1325563"/>
          </a:xfrm>
        </p:spPr>
        <p:txBody>
          <a:bodyPr/>
          <a:lstStyle/>
          <a:p>
            <a:r>
              <a:rPr lang="en-US" u="sng" dirty="0"/>
              <a:t>Grant 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3026" y="1576050"/>
            <a:ext cx="7701825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b="1" dirty="0"/>
              <a:t>Funder</a:t>
            </a:r>
            <a:r>
              <a:rPr lang="en-US" sz="2000" dirty="0"/>
              <a:t>:  U.S. Department of Housing &amp; Urban Development (HUD)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Program</a:t>
            </a:r>
            <a:r>
              <a:rPr lang="en-US" sz="2000" dirty="0"/>
              <a:t>:  Community Development Block Grant – Mitigation (CDBG-MIT)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State Recipient</a:t>
            </a:r>
            <a:r>
              <a:rPr lang="en-US" sz="2000" dirty="0"/>
              <a:t>: SC Office of Resilience</a:t>
            </a:r>
          </a:p>
          <a:p>
            <a:pPr>
              <a:spcAft>
                <a:spcPts val="1600"/>
              </a:spcAft>
            </a:pPr>
            <a:r>
              <a:rPr lang="en-US" sz="2000" b="1" dirty="0" err="1"/>
              <a:t>Subrecipien</a:t>
            </a:r>
            <a:r>
              <a:rPr lang="en-US" sz="2000" dirty="0" err="1"/>
              <a:t>t</a:t>
            </a:r>
            <a:r>
              <a:rPr lang="en-US" sz="2000" dirty="0"/>
              <a:t>: Horry County 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Grant Funding: Big Bull Landing Road Raising</a:t>
            </a:r>
            <a:r>
              <a:rPr lang="en-US" sz="2000" dirty="0"/>
              <a:t>: $893,750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Grant Funding: </a:t>
            </a:r>
            <a:r>
              <a:rPr lang="en-US" sz="2000" b="1" dirty="0" err="1"/>
              <a:t>Cowford</a:t>
            </a:r>
            <a:r>
              <a:rPr lang="en-US" sz="2000" b="1" dirty="0"/>
              <a:t> Swamp Tributary Channel</a:t>
            </a:r>
            <a:r>
              <a:rPr lang="en-US" sz="2000" dirty="0"/>
              <a:t>: $1,582,500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66" y="5121151"/>
            <a:ext cx="1034684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919</Words>
  <Application>Microsoft Office PowerPoint</Application>
  <PresentationFormat>Widescreen</PresentationFormat>
  <Paragraphs>251</Paragraphs>
  <Slides>34</Slides>
  <Notes>33</Notes>
  <HiddenSlides>11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Book Antiqua</vt:lpstr>
      <vt:lpstr>Calibri</vt:lpstr>
      <vt:lpstr>Calibri Light</vt:lpstr>
      <vt:lpstr>Century Gothic</vt:lpstr>
      <vt:lpstr>Courier New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Cowford Swamp Flow</vt:lpstr>
      <vt:lpstr>PowerPoint Presentation</vt:lpstr>
      <vt:lpstr>PowerPoint Presentation</vt:lpstr>
      <vt:lpstr>Grant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Features</vt:lpstr>
    </vt:vector>
  </TitlesOfParts>
  <Company>Horry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Supplemental Flood Zone   Vs   FEMA BFE</dc:title>
  <dc:creator>Wagner, Brandon</dc:creator>
  <cp:lastModifiedBy>Roth, Tom</cp:lastModifiedBy>
  <cp:revision>115</cp:revision>
  <cp:lastPrinted>2022-12-08T12:53:23Z</cp:lastPrinted>
  <dcterms:created xsi:type="dcterms:W3CDTF">2021-10-11T20:13:58Z</dcterms:created>
  <dcterms:modified xsi:type="dcterms:W3CDTF">2022-12-08T12:53:24Z</dcterms:modified>
</cp:coreProperties>
</file>