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9" r:id="rId3"/>
    <p:sldId id="400" r:id="rId4"/>
    <p:sldId id="401" r:id="rId5"/>
    <p:sldId id="268" r:id="rId6"/>
    <p:sldId id="402" r:id="rId7"/>
    <p:sldId id="41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353" r:id="rId18"/>
    <p:sldId id="380" r:id="rId19"/>
    <p:sldId id="349" r:id="rId20"/>
    <p:sldId id="413" r:id="rId21"/>
    <p:sldId id="414" r:id="rId2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aria" initials="SM" lastIdx="0" clrIdx="0">
    <p:extLst>
      <p:ext uri="{19B8F6BF-5375-455C-9EA6-DF929625EA0E}">
        <p15:presenceInfo xmlns:p15="http://schemas.microsoft.com/office/powerpoint/2012/main" userId="S-1-5-21-651838787-625966544-618671499-3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750" autoAdjust="0"/>
  </p:normalViewPr>
  <p:slideViewPr>
    <p:cSldViewPr>
      <p:cViewPr varScale="1">
        <p:scale>
          <a:sx n="80" d="100"/>
          <a:sy n="80" d="100"/>
        </p:scale>
        <p:origin x="121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0"/>
    </p:cViewPr>
  </p:sorterViewPr>
  <p:notesViewPr>
    <p:cSldViewPr>
      <p:cViewPr varScale="1">
        <p:scale>
          <a:sx n="63" d="100"/>
          <a:sy n="63" d="100"/>
        </p:scale>
        <p:origin x="-2052" y="-12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404658-E240-49E7-BA05-44525F52DB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C65E7A-0B36-474E-9D29-1CB38A5A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6559E-23EC-4A6B-88CD-89677666676D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3FEFD2-60C7-48A2-9103-4CFBE9D3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0E8A9-2E62-4E3A-8B96-CA7A73114CC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$7,966,529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DE08-D6EC-448C-8D5D-70E0D4ECA59D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6C64-CF28-4B49-BC65-C7B8469CFCDF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6C64-CF28-4B49-BC65-C7B8469CFCDF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D2B362-AF64-448F-8AF4-0ECBA5D7C833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48F7CD-F733-46F5-9369-8D3A3C516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308A-3D72-420B-9670-C28EA73F38AC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A366-8A3B-4CE6-907E-BE2EFB8AB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A466-67EC-46FD-8B18-1EBD1DB21AE9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319B-F42E-4188-A2EF-41911085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oun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705600" y="5181600"/>
          <a:ext cx="2057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1" r:id="rId3" imgW="950976" imgH="640080" progId="">
                  <p:embed/>
                </p:oleObj>
              </mc:Choice>
              <mc:Fallback>
                <p:oleObj r:id="rId3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0574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205EF-A674-49CB-BF1C-F768EDE58AEC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6D57-9A5D-4FAB-B133-3CA46E3609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564A9-E42C-4D0E-BBAF-25D893BBDCD3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A8DF-718B-408A-8458-17193F5C1F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A470D-24F3-48FC-A6D5-7C11DC15F83B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F0728-624E-4B17-B6F7-7E920D24641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526A4-6BA6-490C-95BB-1A2164AD965E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7A4A-FCCF-404A-9185-5138A06B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03DA-B90D-4D45-8A9F-19435761E4C2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E3FC-A13F-449E-A0B8-129440062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7F3A0-169E-4BFC-9ADF-24B81DEB5CA7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BA00-B46F-4470-B3E4-70830660EA2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605BF0-76F3-4DB7-AF98-080F0495C7F2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6C67D-9E32-4D3D-9759-78576E9CB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619331-B73F-4DD0-BD72-7D5BE7D65B62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32161AF6-141B-4214-93D8-9529066535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46" r:id="rId7"/>
    <p:sldLayoutId id="2147484455" r:id="rId8"/>
    <p:sldLayoutId id="2147484456" r:id="rId9"/>
    <p:sldLayoutId id="2147484447" r:id="rId10"/>
    <p:sldLayoutId id="2147484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rrycountysc.gov/departments/community-development/grants/housing/hom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28600" y="228600"/>
          <a:ext cx="327660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r:id="rId4" imgW="950976" imgH="640080" progId="">
                  <p:embed/>
                </p:oleObj>
              </mc:Choice>
              <mc:Fallback>
                <p:oleObj r:id="rId4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3276600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ubtitle 6"/>
          <p:cNvSpPr>
            <a:spLocks noGrp="1"/>
          </p:cNvSpPr>
          <p:nvPr>
            <p:ph type="subTitle" idx="1"/>
          </p:nvPr>
        </p:nvSpPr>
        <p:spPr>
          <a:xfrm>
            <a:off x="533400" y="2636837"/>
            <a:ext cx="7391400" cy="3078163"/>
          </a:xfrm>
        </p:spPr>
        <p:txBody>
          <a:bodyPr/>
          <a:lstStyle/>
          <a:p>
            <a:pPr marR="0" eaLnBrk="1" hangingPunct="1"/>
            <a:endParaRPr lang="en-US" sz="2800" dirty="0">
              <a:solidFill>
                <a:srgbClr val="0070C0"/>
              </a:solidFill>
            </a:endParaRPr>
          </a:p>
          <a:p>
            <a:pPr marR="0" eaLnBrk="1" hangingPunct="1"/>
            <a:r>
              <a:rPr lang="en-US" sz="2800" dirty="0">
                <a:solidFill>
                  <a:srgbClr val="0070C0"/>
                </a:solidFill>
              </a:rPr>
              <a:t>Horry County HOME Consortium</a:t>
            </a:r>
          </a:p>
          <a:p>
            <a:pPr marR="0" eaLnBrk="1" hangingPunct="1"/>
            <a:r>
              <a:rPr lang="en-US" sz="2800" dirty="0">
                <a:solidFill>
                  <a:srgbClr val="0070C0"/>
                </a:solidFill>
              </a:rPr>
              <a:t> HOME Application Workshop</a:t>
            </a:r>
          </a:p>
          <a:p>
            <a:pPr marR="0" eaLnBrk="1" hangingPunct="1"/>
            <a:r>
              <a:rPr lang="en-US" sz="2800" dirty="0">
                <a:solidFill>
                  <a:srgbClr val="0070C0"/>
                </a:solidFill>
              </a:rPr>
              <a:t>2023-2024</a:t>
            </a:r>
          </a:p>
          <a:p>
            <a:pPr marR="0" eaLnBrk="1" hangingPunct="1"/>
            <a:endParaRPr lang="en-US" sz="3200" dirty="0"/>
          </a:p>
          <a:p>
            <a:pPr marR="0" eaLnBrk="1" hangingPunct="1"/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Construction of new housing for ownership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Housing is constructed and sold to an income eligible household.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Household must be 80% AMI or below to qualify.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restrictive covenant and promissory note are placed on the property to ensure affordability.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&lt;$15,000 in repairs, 5 years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$15,000-$40,000, 10 years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&gt;$40,000, 15 years</a:t>
            </a:r>
          </a:p>
          <a:p>
            <a:pPr lvl="1" eaLnBrk="1" hangingPunct="1">
              <a:spcBef>
                <a:spcPts val="1200"/>
              </a:spcBef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Homeowner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233130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Rental assistance voucher for a household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TBRA funds the gap between what a household can afford to pay and local rent standards.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Assistance moves with the household from unit to unit.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Households must be 60% AMI or below.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 affordability period is applicable.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Security deposits and utility deposits </a:t>
            </a:r>
            <a:b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may also be funded.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utility deposit assistance may </a:t>
            </a:r>
            <a:r>
              <a:rPr lang="en-US" sz="16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</a:t>
            </a: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be</a:t>
            </a:r>
            <a:b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provided as a stand-alone program.</a:t>
            </a:r>
          </a:p>
          <a:p>
            <a:pPr marL="109537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Tenant Based 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23735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5181601"/>
            <a:ext cx="4572000" cy="584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2023 Adjusted HOME Income Limits, HUD (effective 6/15/2023)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HOME income limits are released on an annual basis, typically in June. HCHC will provide updated income limits when available.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6454CB-B09D-4503-8177-269438D2B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349451"/>
              </p:ext>
            </p:extLst>
          </p:nvPr>
        </p:nvGraphicFramePr>
        <p:xfrm>
          <a:off x="304801" y="228600"/>
          <a:ext cx="8458200" cy="495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3500920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986279037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57626898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0025624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6526021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8814738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86517206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6259349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92739868"/>
                    </a:ext>
                  </a:extLst>
                </a:gridCol>
              </a:tblGrid>
              <a:tr h="117708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HOME Income Limits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17976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Household Income Limit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 Person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2144366118"/>
                  </a:ext>
                </a:extLst>
              </a:tr>
              <a:tr h="117708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Horry County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29752"/>
                  </a:ext>
                </a:extLst>
              </a:tr>
              <a:tr h="470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Extremely Low Income (30%)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$15,200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$17,400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$19,550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$21,700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$23,450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$25,200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$26,950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$28,650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2582650836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Very Low Income (50%)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$25,350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$28,950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$32,550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$36,150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$39,050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$41,950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$44,850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$47,750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4081350070"/>
                  </a:ext>
                </a:extLst>
              </a:tr>
              <a:tr h="198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 Limit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$30,420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$34,740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$39,060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$43,380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$46,860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$50,340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$53,820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$57,300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476769449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Low Income (80%)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$40,500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$46,300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$52,100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$57,850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$62,500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$67,150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$71,750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$76,400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1806629374"/>
                  </a:ext>
                </a:extLst>
              </a:tr>
              <a:tr h="117708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Georgetown County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295496"/>
                  </a:ext>
                </a:extLst>
              </a:tr>
              <a:tr h="470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Extremely Low Income (30%)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$15,550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$17,750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$19,950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$22,150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$23,950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$25,700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$27,500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$29,250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3520903231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Very Low Income (50%)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$25,900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$29,600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$33,300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$36,950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$39,950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$42,900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$45,850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$48,800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995393494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 Limit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$31,080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$35,520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$39,960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$44,340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$47,940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$51,480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$55,020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$58,560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2295905788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Low Income (80%)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$41,400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$47,300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$53,200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$59,100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$63,850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$68,600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$73,300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$78,050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1197077820"/>
                  </a:ext>
                </a:extLst>
              </a:tr>
              <a:tr h="117708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Williamsburg County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617506"/>
                  </a:ext>
                </a:extLst>
              </a:tr>
              <a:tr h="470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Extremely Low Income (30%)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$13,100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$14,950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$16,800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$18,650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$20,150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$21,650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$23,150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$24,650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2017967580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Very Low Income (50%)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$21,800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$24,900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$28,000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$31,100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$33,600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$36,100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$38,600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$41,100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1051580484"/>
                  </a:ext>
                </a:extLst>
              </a:tr>
              <a:tr h="212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 Limit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$26,160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$29,880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$33,600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$37,320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$40,320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$43,320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$46,320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$49,320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1785283720"/>
                  </a:ext>
                </a:extLst>
              </a:tr>
              <a:tr h="35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Low Income (80%)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$34,850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$39,800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$44,800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$49,750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$53,750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$57,750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$61,700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$65,700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80" marR="43580" marT="0" marB="0"/>
                </a:tc>
                <a:extLst>
                  <a:ext uri="{0D108BD9-81ED-4DB2-BD59-A6C34878D82A}">
                    <a16:rowId xmlns:a16="http://schemas.microsoft.com/office/drawing/2014/main" val="380673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0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Ineligible items include: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Project reserve accounts/operating subsidies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TBRA for an existing Section 8 program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Prepayment of low income housing mortgages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Projects previously funded with HOME funds during the affordability period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Property acquired in anticipation of a project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Delinquent taxes, fees, or charges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Ineligible Activities/Fees 24 CFR 92.214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5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3929063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sz="20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r>
              <a:rPr lang="en-US" dirty="0"/>
              <a:t>Eligible Match Sources (25% required):</a:t>
            </a:r>
          </a:p>
          <a:p>
            <a:pPr lvl="1" eaLnBrk="1" hangingPunct="1"/>
            <a:r>
              <a:rPr lang="en-US" sz="2000" dirty="0"/>
              <a:t>Cash or cash equivalents (non-federal)</a:t>
            </a:r>
          </a:p>
          <a:p>
            <a:pPr lvl="1" eaLnBrk="1" hangingPunct="1"/>
            <a:r>
              <a:rPr lang="en-US" sz="2000" dirty="0"/>
              <a:t>Waived taxes, fees, or charges </a:t>
            </a:r>
          </a:p>
          <a:p>
            <a:pPr lvl="1" eaLnBrk="1" hangingPunct="1"/>
            <a:r>
              <a:rPr lang="en-US" sz="2000" dirty="0"/>
              <a:t>Value of donated land or real property</a:t>
            </a:r>
          </a:p>
          <a:p>
            <a:pPr lvl="1" eaLnBrk="1" hangingPunct="1"/>
            <a:r>
              <a:rPr lang="en-US" sz="2000" dirty="0"/>
              <a:t>Cost of infrastructure improvements </a:t>
            </a:r>
          </a:p>
          <a:p>
            <a:pPr lvl="1" eaLnBrk="1" hangingPunct="1"/>
            <a:r>
              <a:rPr lang="en-US" sz="2000" dirty="0"/>
              <a:t>Donated materials, equipment, labor, and professional services</a:t>
            </a:r>
          </a:p>
          <a:p>
            <a:pPr lvl="1" eaLnBrk="1" hangingPunct="1"/>
            <a:r>
              <a:rPr lang="en-US" sz="2000" dirty="0"/>
              <a:t>Direct costs of supportive services to residents of HOME projects</a:t>
            </a:r>
          </a:p>
          <a:p>
            <a:pPr lvl="1" eaLnBrk="1" hangingPunct="1"/>
            <a:r>
              <a:rPr lang="en-US" sz="2000" dirty="0"/>
              <a:t>Homebuyer counseling for families purchasing homes with HOME assistance</a:t>
            </a:r>
          </a:p>
          <a:p>
            <a:pPr lvl="1" eaLnBrk="1" hangingPunct="1"/>
            <a:r>
              <a:rPr lang="en-US" sz="2000" dirty="0"/>
              <a:t>Housing bonds </a:t>
            </a:r>
          </a:p>
          <a:p>
            <a:pPr lvl="1" eaLnBrk="1" hangingPunct="1"/>
            <a:r>
              <a:rPr lang="en-US" sz="2000" dirty="0"/>
              <a:t>Sweat equity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363619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6934200" cy="3929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Community Housing Development Organization: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A private nonprofit, community-based, service organization that has, or intends to obtain, staff with the capacity to develop affordable housing for the community it serves.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Organization will act as an owner, developer, or sponsor of a CHDO project</a:t>
            </a:r>
          </a:p>
          <a:p>
            <a:pPr marL="621348" lvl="1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u="sng" dirty="0"/>
              <a:t>Developer</a:t>
            </a:r>
            <a:r>
              <a:rPr lang="en-US" sz="1800" dirty="0"/>
              <a:t> role only for Homeowner New Construction</a:t>
            </a:r>
          </a:p>
          <a:p>
            <a:pPr marL="621348" lvl="1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Homeowner rehabilitation and TBRA are not eligible for funding through CHDO set-aside funds.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Special qualifications for certification</a:t>
            </a:r>
          </a:p>
          <a:p>
            <a:pPr marL="621348" lvl="1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See separate CHDO certification application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CHDO Certification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67594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6934200" cy="3929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A CHDO can apply for operating assistance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Eligible expenses include: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Salaries, wages, and benefits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Employee education, training, and travel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Rent and utilities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Communication costs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Technical assistance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Contracted professional services (not project specific)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Taxes and insurance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Equipment, materials, and supplies </a:t>
            </a:r>
            <a:endParaRPr lang="en-US" sz="17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Please see CHDO operating application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100" dirty="0"/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CHDO Operating Assistance</a:t>
            </a:r>
          </a:p>
        </p:txBody>
      </p:sp>
    </p:spTree>
    <p:extLst>
      <p:ext uri="{BB962C8B-B14F-4D97-AF65-F5344CB8AC3E}">
        <p14:creationId xmlns:p14="http://schemas.microsoft.com/office/powerpoint/2010/main" val="2722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4800600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sz="20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Incomplete Application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Ineligible Activity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Financial Statements “Don’t Add Up”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Non-Profit Does Not Show Capacity or Ability to Cash Flow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Project Located in Ineligible Jurisdiction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Lack of Experience with Proposed Activity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 Match – </a:t>
            </a:r>
            <a:r>
              <a:rPr lang="en-US" sz="2800" u="sng" dirty="0"/>
              <a:t>25% match required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Common Mistakes or Issues</a:t>
            </a:r>
          </a:p>
        </p:txBody>
      </p:sp>
    </p:spTree>
    <p:extLst>
      <p:ext uri="{BB962C8B-B14F-4D97-AF65-F5344CB8AC3E}">
        <p14:creationId xmlns:p14="http://schemas.microsoft.com/office/powerpoint/2010/main" val="173063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8229600" cy="392906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Deadline for Questions:		July 17, 2023 (5 PM)</a:t>
            </a:r>
          </a:p>
          <a:p>
            <a:r>
              <a:rPr lang="en-US" sz="2400" b="1" dirty="0"/>
              <a:t>Application Deadline:		</a:t>
            </a:r>
            <a:r>
              <a:rPr lang="en-US" sz="2400" b="1" u="sng" dirty="0"/>
              <a:t>July 24, 2023 (5 PM) 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2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Staff may follow up with questions about your project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</a:p>
        </p:txBody>
      </p:sp>
    </p:spTree>
    <p:extLst>
      <p:ext uri="{BB962C8B-B14F-4D97-AF65-F5344CB8AC3E}">
        <p14:creationId xmlns:p14="http://schemas.microsoft.com/office/powerpoint/2010/main" val="216233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9290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More information is available online on the Horry County Community Development website at: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/>
              <a:t>	</a:t>
            </a:r>
            <a:r>
              <a:rPr lang="en-US" sz="1200" dirty="0">
                <a:hlinkClick r:id="rId2"/>
              </a:rPr>
              <a:t>https://www.horrycountysc.gov/departments/community-development/grants/housing/home/</a:t>
            </a:r>
            <a:r>
              <a:rPr lang="en-US" sz="1200" dirty="0"/>
              <a:t> </a:t>
            </a:r>
            <a:endParaRPr lang="en-US" sz="1200" dirty="0">
              <a:latin typeface="Cambria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+mj-lt"/>
              </a:rPr>
              <a:t>The Community Development web page provides helpful links, such as: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/>
              <a:t>Application forms (Word/Excel)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/>
              <a:t>Program Limits (Income, Rent, etc.)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/>
              <a:t>Consolidated Plan (2018-2022) 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/>
              <a:t>Assessment of Fair Housing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0643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U.S. Department of Housing and Urban Development (HUD) provides annual HOME Program funding to the Horry County HOME Consortium.</a:t>
            </a:r>
          </a:p>
          <a:p>
            <a:endParaRPr lang="en-US" sz="2400" dirty="0"/>
          </a:p>
          <a:p>
            <a:r>
              <a:rPr lang="en-US" sz="2400" dirty="0"/>
              <a:t>Created under Title II of the Cranston-Gonzalez National Affordable Housing Act of 1990 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Codified at 24 CFR Part 92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4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DBAE9-AD4B-4F05-8093-BF644DAA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25407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r>
              <a:rPr lang="en-US" dirty="0"/>
              <a:t>Application </a:t>
            </a:r>
            <a:br>
              <a:rPr lang="en-US" dirty="0"/>
            </a:br>
            <a:r>
              <a:rPr lang="en-US" dirty="0"/>
              <a:t>and Resource  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8" name="Striped Right Arrow 17"/>
          <p:cNvSpPr/>
          <p:nvPr/>
        </p:nvSpPr>
        <p:spPr>
          <a:xfrm rot="10800000">
            <a:off x="1905000" y="5943600"/>
            <a:ext cx="1371600" cy="533400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5562600"/>
            <a:ext cx="1295400" cy="1384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r>
              <a:rPr lang="en-US" sz="2400" dirty="0"/>
              <a:t>Horry County Community Development</a:t>
            </a:r>
          </a:p>
          <a:p>
            <a:pPr marL="392113" lvl="1" indent="0" algn="ctr">
              <a:buNone/>
            </a:pPr>
            <a:r>
              <a:rPr lang="en-US" sz="2400" dirty="0"/>
              <a:t>100 Elm Street</a:t>
            </a:r>
          </a:p>
          <a:p>
            <a:pPr marL="392113" lvl="1" indent="0" algn="ctr">
              <a:buNone/>
            </a:pPr>
            <a:r>
              <a:rPr lang="en-US" sz="2400" dirty="0"/>
              <a:t>Conway, SC 29526</a:t>
            </a:r>
          </a:p>
          <a:p>
            <a:pPr marL="392113" lvl="1" indent="0" algn="ctr">
              <a:buNone/>
            </a:pPr>
            <a:r>
              <a:rPr lang="en-US" sz="2400" dirty="0"/>
              <a:t>(843) 915-7033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/>
              <a:t>Griffin.Jennifer@horrycountysc.gov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/>
              <a:t>Please submit questions through email. </a:t>
            </a:r>
          </a:p>
          <a:p>
            <a:pPr marL="392113" lvl="1" indent="0" algn="ctr">
              <a:buNone/>
            </a:pPr>
            <a:r>
              <a:rPr lang="en-US" sz="2400" dirty="0"/>
              <a:t>Answers will be published as addenda.</a:t>
            </a:r>
          </a:p>
          <a:p>
            <a:pPr marL="392113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51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Created in 2017, consists of Horry County, Georgetown County, Williamsburg County, and the following municipalities:</a:t>
            </a:r>
          </a:p>
          <a:p>
            <a:pPr lvl="1"/>
            <a:r>
              <a:rPr lang="en-US" sz="1400" dirty="0"/>
              <a:t>Atlantic Beach</a:t>
            </a:r>
          </a:p>
          <a:p>
            <a:pPr lvl="1"/>
            <a:r>
              <a:rPr lang="en-US" sz="1400" dirty="0"/>
              <a:t>Aynor</a:t>
            </a:r>
          </a:p>
          <a:p>
            <a:pPr lvl="1"/>
            <a:r>
              <a:rPr lang="en-US" sz="1400" dirty="0"/>
              <a:t>Conway</a:t>
            </a:r>
          </a:p>
          <a:p>
            <a:pPr lvl="1"/>
            <a:r>
              <a:rPr lang="en-US" sz="1400" dirty="0"/>
              <a:t>Myrtle Beach</a:t>
            </a:r>
          </a:p>
          <a:p>
            <a:pPr lvl="1"/>
            <a:r>
              <a:rPr lang="en-US" sz="1400" dirty="0"/>
              <a:t>Loris</a:t>
            </a:r>
          </a:p>
          <a:p>
            <a:pPr lvl="1"/>
            <a:r>
              <a:rPr lang="en-US" sz="1400" dirty="0"/>
              <a:t>Andrews</a:t>
            </a:r>
          </a:p>
          <a:p>
            <a:pPr lvl="1"/>
            <a:r>
              <a:rPr lang="en-US" sz="1400" dirty="0"/>
              <a:t>Georgetown</a:t>
            </a:r>
          </a:p>
          <a:p>
            <a:pPr lvl="1"/>
            <a:r>
              <a:rPr lang="en-US" sz="1400" dirty="0" err="1"/>
              <a:t>Greeleyville</a:t>
            </a:r>
            <a:endParaRPr lang="en-US" sz="1400" dirty="0"/>
          </a:p>
          <a:p>
            <a:pPr lvl="1"/>
            <a:r>
              <a:rPr lang="en-US" sz="1400" dirty="0"/>
              <a:t>Hemingway</a:t>
            </a:r>
          </a:p>
          <a:p>
            <a:pPr lvl="1"/>
            <a:r>
              <a:rPr lang="en-US" sz="1400" dirty="0"/>
              <a:t>Kingstree</a:t>
            </a:r>
          </a:p>
          <a:p>
            <a:pPr lvl="1"/>
            <a:r>
              <a:rPr lang="en-US" sz="1400" dirty="0"/>
              <a:t>Lane</a:t>
            </a:r>
          </a:p>
          <a:p>
            <a:pPr lvl="1"/>
            <a:r>
              <a:rPr lang="en-US" sz="1400" dirty="0"/>
              <a:t>Stuckey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Horry County HOME Consortium</a:t>
            </a:r>
          </a:p>
        </p:txBody>
      </p:sp>
    </p:spTree>
    <p:extLst>
      <p:ext uri="{BB962C8B-B14F-4D97-AF65-F5344CB8AC3E}">
        <p14:creationId xmlns:p14="http://schemas.microsoft.com/office/powerpoint/2010/main" val="8856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Horry County HOME Consortium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09" y="1292565"/>
            <a:ext cx="4033991" cy="4955836"/>
          </a:xfrm>
        </p:spPr>
      </p:pic>
    </p:spTree>
    <p:extLst>
      <p:ext uri="{BB962C8B-B14F-4D97-AF65-F5344CB8AC3E}">
        <p14:creationId xmlns:p14="http://schemas.microsoft.com/office/powerpoint/2010/main" val="111188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Annual Funding Allocation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37766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600" dirty="0"/>
              <a:t>2023 Horry County HOME Consortium allocation: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HOME – $</a:t>
            </a:r>
            <a:r>
              <a:rPr lang="en-US" dirty="0"/>
              <a:t>1,239,530</a:t>
            </a:r>
            <a:r>
              <a:rPr lang="en-US" sz="2000" dirty="0"/>
              <a:t> </a:t>
            </a:r>
            <a:endParaRPr lang="en-US" sz="2200" dirty="0"/>
          </a:p>
          <a:p>
            <a:pPr eaLnBrk="1" hangingPunct="1">
              <a:spcAft>
                <a:spcPts val="600"/>
              </a:spcAft>
            </a:pPr>
            <a:endParaRPr lang="en-US" sz="2600" dirty="0"/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/>
          </a:p>
          <a:p>
            <a:pPr marL="109537" indent="0" eaLnBrk="1" hangingPunct="1">
              <a:spcAft>
                <a:spcPts val="600"/>
              </a:spcAft>
              <a:buNone/>
            </a:pPr>
            <a:endParaRPr lang="en-US" sz="2600" dirty="0"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>
              <a:solidFill>
                <a:srgbClr val="968C8C"/>
              </a:solidFill>
              <a:latin typeface="Cambria" pitchFamily="18" charset="0"/>
            </a:endParaRP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Font typeface="Verdana" pitchFamily="34" charset="0"/>
              <a:buNone/>
            </a:pPr>
            <a:r>
              <a:rPr lang="en-US" sz="2600" dirty="0">
                <a:solidFill>
                  <a:srgbClr val="968C8C"/>
                </a:solidFill>
                <a:latin typeface="Cambria" pitchFamily="18" charset="0"/>
              </a:rPr>
              <a:t>		</a:t>
            </a:r>
            <a:endParaRPr lang="en-US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Housing Benefit for LMI Households</a:t>
            </a:r>
          </a:p>
          <a:p>
            <a:pPr marL="109537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CHDO Reserve</a:t>
            </a:r>
          </a:p>
          <a:p>
            <a:pPr marL="742950" lvl="1" indent="-285750"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15% of the total grant set aside for CHDO projects</a:t>
            </a:r>
          </a:p>
          <a:p>
            <a:pPr marL="457200" lvl="1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 Funds</a:t>
            </a:r>
          </a:p>
          <a:p>
            <a:pPr marL="742950" lvl="1" indent="-285750"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Capped at 10% of the total grant</a:t>
            </a:r>
          </a:p>
          <a:p>
            <a:pPr marL="457200" lvl="1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Timeliness Monitored by HUD</a:t>
            </a:r>
          </a:p>
          <a:p>
            <a:pPr lvl="1" eaLnBrk="1" hangingPunct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 years to complete projects</a:t>
            </a:r>
          </a:p>
          <a:p>
            <a:pPr lvl="1" eaLnBrk="1" hangingPunct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 year expenditure deadline</a:t>
            </a: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Funding Limitations</a:t>
            </a:r>
          </a:p>
        </p:txBody>
      </p:sp>
    </p:spTree>
    <p:extLst>
      <p:ext uri="{BB962C8B-B14F-4D97-AF65-F5344CB8AC3E}">
        <p14:creationId xmlns:p14="http://schemas.microsoft.com/office/powerpoint/2010/main" val="33999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HOME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activities must be eligible under 24 CFR 92. 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All projects must fulfill needs as identified through: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5-Year Consolidated Plan (2018-2022 Consolidated Plan)</a:t>
            </a:r>
            <a:b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(See Community Development page at https://www.horrycounty.org/Departments/CDBG)</a:t>
            </a:r>
            <a:endParaRPr lang="en-U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 of a Citizen Participation Process, required by HUD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Notices, Public Hearings (Needs Assessment and Action Plan Input), &amp; Community Meetings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Feedback (Council, Residents, HUD, </a:t>
            </a:r>
            <a:b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sz="1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endParaRPr lang="en-U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968C8C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Community Needs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8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495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Eligible activities include: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Homeowner Rehabilitation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New Homeowner Construction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Tenant Based Rental Assistance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Rental Acquisition &amp; Rehabilitation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Rental New Construction</a:t>
            </a:r>
          </a:p>
          <a:p>
            <a:pPr marL="392113" lvl="1" indent="0" eaLnBrk="1" hangingPunct="1">
              <a:spcAft>
                <a:spcPts val="600"/>
              </a:spcAft>
              <a:buNone/>
            </a:pPr>
            <a:r>
              <a:rPr lang="en-US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Note: Red font denotes requested project types under current solicitation</a:t>
            </a:r>
          </a:p>
          <a:p>
            <a:pPr marL="392113" lvl="1" indent="0" eaLnBrk="1" hangingPunct="1">
              <a:spcAft>
                <a:spcPts val="600"/>
              </a:spcAft>
              <a:buNone/>
            </a:pPr>
            <a:r>
              <a:rPr lang="en-US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Rental projects will be solicited at a later date through a separate process </a:t>
            </a:r>
          </a:p>
          <a:p>
            <a:pPr marL="392113" lvl="1" indent="0" eaLnBrk="1" hangingPunct="1">
              <a:spcAft>
                <a:spcPts val="600"/>
              </a:spcAft>
              <a:buNone/>
            </a:pPr>
            <a:endParaRPr lang="en-US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Eligible Activities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7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Repair of existing housing to code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entire HOME unit must be brought up to code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Housing must be occupied by the owner of record on the deed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Household must be 80% AMI or below to qualify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restrictive covenant and promissory note are placed on the property to ensure affordability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&lt;$50,000 in repairs, 10 years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$50,000-$99,999 in repairs, 15 years</a:t>
            </a:r>
          </a:p>
          <a:p>
            <a:pPr marL="109537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 eaLnBrk="1" hangingPunct="1">
              <a:buNone/>
            </a:pP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Homeowner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645634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14527</TotalTime>
  <Words>1345</Words>
  <Application>Microsoft Office PowerPoint</Application>
  <PresentationFormat>On-screen Show (4:3)</PresentationFormat>
  <Paragraphs>330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Franklin Gothic Medium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HOME</vt:lpstr>
      <vt:lpstr>Horry County HOME Consortium</vt:lpstr>
      <vt:lpstr>Horry County HOME Consortium </vt:lpstr>
      <vt:lpstr>Annual Funding Allocation</vt:lpstr>
      <vt:lpstr>PowerPoint Presentation</vt:lpstr>
      <vt:lpstr>    Community Needs</vt:lpstr>
      <vt:lpstr>Eligible Activities</vt:lpstr>
      <vt:lpstr>PowerPoint Presentation</vt:lpstr>
      <vt:lpstr>PowerPoint Presentation</vt:lpstr>
      <vt:lpstr>PowerPoint Presentation</vt:lpstr>
      <vt:lpstr>PowerPoint Presentation</vt:lpstr>
      <vt:lpstr>Ineligible Activities/Fees 24 CFR 92.214</vt:lpstr>
      <vt:lpstr>Match</vt:lpstr>
      <vt:lpstr>CHDO Certification Application</vt:lpstr>
      <vt:lpstr>CHDO Operating Assistance</vt:lpstr>
      <vt:lpstr>Common Mistakes or Issues</vt:lpstr>
      <vt:lpstr>Process and Tentative Timeline</vt:lpstr>
      <vt:lpstr>Additional Information</vt:lpstr>
      <vt:lpstr> Application  and Resource   Location</vt:lpstr>
      <vt:lpstr>Contact Information</vt:lpstr>
    </vt:vector>
  </TitlesOfParts>
  <Company>Horry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Horry County Community Development Block Grants</dc:title>
  <dc:creator>User</dc:creator>
  <cp:lastModifiedBy>Griffin, Jennifer</cp:lastModifiedBy>
  <cp:revision>345</cp:revision>
  <cp:lastPrinted>2021-02-03T20:45:07Z</cp:lastPrinted>
  <dcterms:created xsi:type="dcterms:W3CDTF">2009-12-22T13:21:32Z</dcterms:created>
  <dcterms:modified xsi:type="dcterms:W3CDTF">2023-06-21T13:57:06Z</dcterms:modified>
</cp:coreProperties>
</file>